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3" r:id="rId6"/>
    <p:sldId id="260" r:id="rId7"/>
    <p:sldId id="261" r:id="rId8"/>
    <p:sldId id="265" r:id="rId9"/>
    <p:sldId id="262" r:id="rId10"/>
    <p:sldId id="267" r:id="rId11"/>
    <p:sldId id="268" r:id="rId12"/>
    <p:sldId id="269" r:id="rId13"/>
    <p:sldId id="271" r:id="rId14"/>
    <p:sldId id="270" r:id="rId15"/>
    <p:sldId id="273" r:id="rId16"/>
    <p:sldId id="272" r:id="rId17"/>
    <p:sldId id="264" r:id="rId18"/>
    <p:sldId id="284" r:id="rId19"/>
    <p:sldId id="274" r:id="rId20"/>
    <p:sldId id="285" r:id="rId21"/>
    <p:sldId id="286" r:id="rId22"/>
    <p:sldId id="287" r:id="rId23"/>
    <p:sldId id="288" r:id="rId24"/>
    <p:sldId id="289" r:id="rId25"/>
    <p:sldId id="275" r:id="rId26"/>
    <p:sldId id="276" r:id="rId27"/>
    <p:sldId id="277" r:id="rId28"/>
    <p:sldId id="278" r:id="rId29"/>
    <p:sldId id="279" r:id="rId30"/>
    <p:sldId id="280" r:id="rId31"/>
    <p:sldId id="281" r:id="rId32"/>
    <p:sldId id="290"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63" d="100"/>
          <a:sy n="63" d="100"/>
        </p:scale>
        <p:origin x="8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18D2C22-4E28-4290-A207-73FA53B7685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988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15AC8-0FC0-458F-9545-3FB86F999B98}"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D2C22-4E28-4290-A207-73FA53B7685C}" type="slidenum">
              <a:rPr lang="en-US" smtClean="0"/>
              <a:t>‹#›</a:t>
            </a:fld>
            <a:endParaRPr lang="en-US"/>
          </a:p>
        </p:txBody>
      </p:sp>
    </p:spTree>
    <p:extLst>
      <p:ext uri="{BB962C8B-B14F-4D97-AF65-F5344CB8AC3E}">
        <p14:creationId xmlns:p14="http://schemas.microsoft.com/office/powerpoint/2010/main" val="290185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2C22-4E28-4290-A207-73FA53B7685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24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2C22-4E28-4290-A207-73FA53B7685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03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2C22-4E28-4290-A207-73FA53B7685C}" type="slidenum">
              <a:rPr lang="en-US" smtClean="0"/>
              <a:t>‹#›</a:t>
            </a:fld>
            <a:endParaRPr lang="en-US"/>
          </a:p>
        </p:txBody>
      </p:sp>
    </p:spTree>
    <p:extLst>
      <p:ext uri="{BB962C8B-B14F-4D97-AF65-F5344CB8AC3E}">
        <p14:creationId xmlns:p14="http://schemas.microsoft.com/office/powerpoint/2010/main" val="3867386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2C22-4E28-4290-A207-73FA53B7685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91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2C22-4E28-4290-A207-73FA53B7685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16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2C22-4E28-4290-A207-73FA53B7685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5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2C22-4E28-4290-A207-73FA53B7685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44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2C22-4E28-4290-A207-73FA53B7685C}" type="slidenum">
              <a:rPr lang="en-US" smtClean="0"/>
              <a:t>‹#›</a:t>
            </a:fld>
            <a:endParaRPr lang="en-US"/>
          </a:p>
        </p:txBody>
      </p:sp>
    </p:spTree>
    <p:extLst>
      <p:ext uri="{BB962C8B-B14F-4D97-AF65-F5344CB8AC3E}">
        <p14:creationId xmlns:p14="http://schemas.microsoft.com/office/powerpoint/2010/main" val="265892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D15AC8-0FC0-458F-9545-3FB86F999B98}"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2C22-4E28-4290-A207-73FA53B7685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66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D15AC8-0FC0-458F-9545-3FB86F999B98}"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D2C22-4E28-4290-A207-73FA53B7685C}" type="slidenum">
              <a:rPr lang="en-US" smtClean="0"/>
              <a:t>‹#›</a:t>
            </a:fld>
            <a:endParaRPr lang="en-US"/>
          </a:p>
        </p:txBody>
      </p:sp>
    </p:spTree>
    <p:extLst>
      <p:ext uri="{BB962C8B-B14F-4D97-AF65-F5344CB8AC3E}">
        <p14:creationId xmlns:p14="http://schemas.microsoft.com/office/powerpoint/2010/main" val="331913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D15AC8-0FC0-458F-9545-3FB86F999B98}"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D2C22-4E28-4290-A207-73FA53B7685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512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D15AC8-0FC0-458F-9545-3FB86F999B98}"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D2C22-4E28-4290-A207-73FA53B7685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13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15AC8-0FC0-458F-9545-3FB86F999B98}"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D2C22-4E28-4290-A207-73FA53B7685C}" type="slidenum">
              <a:rPr lang="en-US" smtClean="0"/>
              <a:t>‹#›</a:t>
            </a:fld>
            <a:endParaRPr lang="en-US"/>
          </a:p>
        </p:txBody>
      </p:sp>
    </p:spTree>
    <p:extLst>
      <p:ext uri="{BB962C8B-B14F-4D97-AF65-F5344CB8AC3E}">
        <p14:creationId xmlns:p14="http://schemas.microsoft.com/office/powerpoint/2010/main" val="42672549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15AC8-0FC0-458F-9545-3FB86F999B98}"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D2C22-4E28-4290-A207-73FA53B7685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0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15AC8-0FC0-458F-9545-3FB86F999B98}"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D2C22-4E28-4290-A207-73FA53B7685C}" type="slidenum">
              <a:rPr lang="en-US" smtClean="0"/>
              <a:t>‹#›</a:t>
            </a:fld>
            <a:endParaRPr lang="en-US"/>
          </a:p>
        </p:txBody>
      </p:sp>
    </p:spTree>
    <p:extLst>
      <p:ext uri="{BB962C8B-B14F-4D97-AF65-F5344CB8AC3E}">
        <p14:creationId xmlns:p14="http://schemas.microsoft.com/office/powerpoint/2010/main" val="234621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D15AC8-0FC0-458F-9545-3FB86F999B98}" type="datetimeFigureOut">
              <a:rPr lang="en-US" smtClean="0"/>
              <a:t>7/30/2019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8D2C22-4E28-4290-A207-73FA53B7685C}" type="slidenum">
              <a:rPr lang="en-US" smtClean="0"/>
              <a:t>‹#›</a:t>
            </a:fld>
            <a:endParaRPr lang="en-US"/>
          </a:p>
        </p:txBody>
      </p:sp>
    </p:spTree>
    <p:extLst>
      <p:ext uri="{BB962C8B-B14F-4D97-AF65-F5344CB8AC3E}">
        <p14:creationId xmlns:p14="http://schemas.microsoft.com/office/powerpoint/2010/main" val="22898403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sign.itreetools.or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plt.org/i-tree/how-to-calculate-tree-benefits/video" TargetMode="External"/><Relationship Id="rId2" Type="http://schemas.openxmlformats.org/officeDocument/2006/relationships/hyperlink" Target="https://design.itreetools.org/"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species.itreetools.org/"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Franklin Gothic Medium" panose="020B0603020102020204" pitchFamily="34" charset="0"/>
              </a:rPr>
              <a:t>TEACHING WITH</a:t>
            </a:r>
            <a:br>
              <a:rPr lang="en-US" dirty="0" smtClean="0">
                <a:latin typeface="Franklin Gothic Medium" panose="020B0603020102020204" pitchFamily="34" charset="0"/>
              </a:rPr>
            </a:br>
            <a:r>
              <a:rPr lang="en-US" dirty="0" err="1" smtClean="0">
                <a:solidFill>
                  <a:srgbClr val="00682F"/>
                </a:solidFill>
                <a:latin typeface="Eras Bold ITC" panose="020B0907030504020204" pitchFamily="34" charset="0"/>
              </a:rPr>
              <a:t>i</a:t>
            </a:r>
            <a:r>
              <a:rPr lang="en-US" dirty="0" smtClean="0">
                <a:solidFill>
                  <a:srgbClr val="00682F"/>
                </a:solidFill>
                <a:latin typeface="Eras Bold ITC" panose="020B0907030504020204" pitchFamily="34" charset="0"/>
              </a:rPr>
              <a:t>-Tree</a:t>
            </a:r>
            <a:r>
              <a:rPr lang="en-US" dirty="0" smtClean="0">
                <a:latin typeface="Franklin Gothic Medium" panose="020B0603020102020204" pitchFamily="34" charset="0"/>
              </a:rPr>
              <a:t> </a:t>
            </a:r>
            <a:endParaRPr lang="en-US" dirty="0">
              <a:latin typeface="Franklin Gothic Medium" panose="020B0603020102020204" pitchFamily="34" charset="0"/>
            </a:endParaRPr>
          </a:p>
        </p:txBody>
      </p:sp>
      <p:sp>
        <p:nvSpPr>
          <p:cNvPr id="4" name="Subtitle 3"/>
          <p:cNvSpPr>
            <a:spLocks noGrp="1"/>
          </p:cNvSpPr>
          <p:nvPr>
            <p:ph type="subTitle" idx="1"/>
          </p:nvPr>
        </p:nvSpPr>
        <p:spPr>
          <a:xfrm>
            <a:off x="2144914" y="3853539"/>
            <a:ext cx="6815669" cy="1320802"/>
          </a:xfrm>
        </p:spPr>
        <p:txBody>
          <a:bodyPr>
            <a:normAutofit/>
          </a:bodyPr>
          <a:lstStyle/>
          <a:p>
            <a:pPr>
              <a:spcBef>
                <a:spcPts val="0"/>
              </a:spcBef>
              <a:spcAft>
                <a:spcPts val="0"/>
              </a:spcAft>
            </a:pPr>
            <a:r>
              <a:rPr lang="en-US" sz="1800" dirty="0" smtClean="0">
                <a:latin typeface="Eras Bold ITC" panose="020B0907030504020204" pitchFamily="34" charset="0"/>
              </a:rPr>
              <a:t>(YOUR NAME)</a:t>
            </a:r>
            <a:endParaRPr lang="en-US" sz="1800" dirty="0">
              <a:latin typeface="Eras Bold ITC" panose="020B0907030504020204" pitchFamily="34" charset="0"/>
            </a:endParaRPr>
          </a:p>
          <a:p>
            <a:pPr>
              <a:spcBef>
                <a:spcPts val="0"/>
              </a:spcBef>
              <a:spcAft>
                <a:spcPts val="0"/>
              </a:spcAft>
            </a:pPr>
            <a:endParaRPr lang="en-US" sz="1800" dirty="0">
              <a:latin typeface="Eras Bold ITC" panose="020B0907030504020204" pitchFamily="34" charset="0"/>
            </a:endParaRPr>
          </a:p>
          <a:p>
            <a:pPr>
              <a:spcBef>
                <a:spcPts val="0"/>
              </a:spcBef>
              <a:spcAft>
                <a:spcPts val="0"/>
              </a:spcAft>
            </a:pPr>
            <a:r>
              <a:rPr lang="en-US" sz="1800" dirty="0" smtClean="0">
                <a:latin typeface="Eras Bold ITC" panose="020B0907030504020204" pitchFamily="34" charset="0"/>
              </a:rPr>
              <a:t>Download the </a:t>
            </a:r>
            <a:r>
              <a:rPr lang="en-US" sz="1800" dirty="0" err="1" smtClean="0">
                <a:latin typeface="Eras Bold ITC" panose="020B0907030504020204" pitchFamily="34" charset="0"/>
              </a:rPr>
              <a:t>i</a:t>
            </a:r>
            <a:r>
              <a:rPr lang="en-US" sz="1800" dirty="0" smtClean="0">
                <a:latin typeface="Eras Bold ITC" panose="020B0907030504020204" pitchFamily="34" charset="0"/>
              </a:rPr>
              <a:t>-Tree app on your phone.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5007" y="4096311"/>
            <a:ext cx="1009650" cy="1153020"/>
          </a:xfrm>
          <a:prstGeom prst="rect">
            <a:avLst/>
          </a:prstGeom>
          <a:ln w="25400">
            <a:solidFill>
              <a:schemeClr val="tx1"/>
            </a:solidFill>
          </a:ln>
        </p:spPr>
      </p:pic>
    </p:spTree>
    <p:extLst>
      <p:ext uri="{BB962C8B-B14F-4D97-AF65-F5344CB8AC3E}">
        <p14:creationId xmlns:p14="http://schemas.microsoft.com/office/powerpoint/2010/main" val="2242497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Franklin Gothic Medium" panose="020B0603020102020204" pitchFamily="34" charset="0"/>
              </a:rPr>
              <a:t>Can we give a value to these services?</a:t>
            </a:r>
            <a:endParaRPr lang="en-US" dirty="0">
              <a:latin typeface="Franklin Gothic Medium" panose="020B0603020102020204" pitchFamily="34" charset="0"/>
            </a:endParaRPr>
          </a:p>
        </p:txBody>
      </p:sp>
      <p:sp>
        <p:nvSpPr>
          <p:cNvPr id="8" name="Text Placeholder 7"/>
          <p:cNvSpPr>
            <a:spLocks noGrp="1"/>
          </p:cNvSpPr>
          <p:nvPr>
            <p:ph type="body" idx="1"/>
          </p:nvPr>
        </p:nvSpPr>
        <p:spPr/>
        <p:txBody>
          <a:bodyPr>
            <a:normAutofit/>
          </a:bodyPr>
          <a:lstStyle/>
          <a:p>
            <a:r>
              <a:rPr lang="en-US" sz="4000" b="1" dirty="0" smtClean="0">
                <a:hlinkClick r:id="rId2"/>
              </a:rPr>
              <a:t>https://design.iTreetools.org</a:t>
            </a:r>
            <a:endParaRPr lang="en-US" sz="4000" b="1" dirty="0" smtClean="0"/>
          </a:p>
          <a:p>
            <a:endParaRPr lang="en-US" dirty="0"/>
          </a:p>
        </p:txBody>
      </p:sp>
    </p:spTree>
    <p:extLst>
      <p:ext uri="{BB962C8B-B14F-4D97-AF65-F5344CB8AC3E}">
        <p14:creationId xmlns:p14="http://schemas.microsoft.com/office/powerpoint/2010/main" val="116275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Franklin Gothic Medium" panose="020B0603020102020204" pitchFamily="34" charset="0"/>
              </a:rPr>
              <a:t>Part B: Tree Identification</a:t>
            </a:r>
            <a:endParaRPr lang="en-US" dirty="0">
              <a:latin typeface="Franklin Gothic Medium" panose="020B0603020102020204" pitchFamily="34" charset="0"/>
            </a:endParaRPr>
          </a:p>
        </p:txBody>
      </p:sp>
      <p:sp>
        <p:nvSpPr>
          <p:cNvPr id="6" name="Content Placeholder 5"/>
          <p:cNvSpPr>
            <a:spLocks noGrp="1"/>
          </p:cNvSpPr>
          <p:nvPr>
            <p:ph sz="half" idx="1"/>
          </p:nvPr>
        </p:nvSpPr>
        <p:spPr/>
        <p:txBody>
          <a:bodyPr>
            <a:normAutofit fontScale="92500" lnSpcReduction="20000"/>
          </a:bodyPr>
          <a:lstStyle/>
          <a:p>
            <a:r>
              <a:rPr lang="en-US" dirty="0" smtClean="0">
                <a:latin typeface="Franklin Gothic Medium" panose="020B0603020102020204" pitchFamily="34" charset="0"/>
              </a:rPr>
              <a:t>Arrangement</a:t>
            </a:r>
          </a:p>
          <a:p>
            <a:r>
              <a:rPr lang="en-US" dirty="0" smtClean="0">
                <a:latin typeface="Franklin Gothic Medium" panose="020B0603020102020204" pitchFamily="34" charset="0"/>
              </a:rPr>
              <a:t>Simple or compound</a:t>
            </a:r>
          </a:p>
          <a:p>
            <a:r>
              <a:rPr lang="en-US" dirty="0" smtClean="0">
                <a:latin typeface="Franklin Gothic Medium" panose="020B0603020102020204" pitchFamily="34" charset="0"/>
              </a:rPr>
              <a:t>Leaf characteristics</a:t>
            </a:r>
          </a:p>
          <a:p>
            <a:r>
              <a:rPr lang="en-US" dirty="0" smtClean="0">
                <a:latin typeface="Franklin Gothic Medium" panose="020B0603020102020204" pitchFamily="34" charset="0"/>
              </a:rPr>
              <a:t>Twigs</a:t>
            </a:r>
          </a:p>
          <a:p>
            <a:r>
              <a:rPr lang="en-US" dirty="0" smtClean="0">
                <a:latin typeface="Franklin Gothic Medium" panose="020B0603020102020204" pitchFamily="34" charset="0"/>
              </a:rPr>
              <a:t>Fruit, flower, seeds</a:t>
            </a:r>
          </a:p>
          <a:p>
            <a:r>
              <a:rPr lang="en-US" dirty="0" smtClean="0">
                <a:latin typeface="Franklin Gothic Medium" panose="020B0603020102020204" pitchFamily="34" charset="0"/>
              </a:rPr>
              <a:t>Bark</a:t>
            </a:r>
          </a:p>
          <a:p>
            <a:r>
              <a:rPr lang="en-US" dirty="0" smtClean="0">
                <a:latin typeface="Franklin Gothic Medium" panose="020B0603020102020204" pitchFamily="34" charset="0"/>
              </a:rPr>
              <a:t>Tree shape</a:t>
            </a:r>
          </a:p>
        </p:txBody>
      </p:sp>
      <p:sp>
        <p:nvSpPr>
          <p:cNvPr id="7" name="Content Placeholder 6"/>
          <p:cNvSpPr>
            <a:spLocks noGrp="1"/>
          </p:cNvSpPr>
          <p:nvPr>
            <p:ph sz="half" idx="2"/>
          </p:nvPr>
        </p:nvSpPr>
        <p:spPr/>
        <p:txBody>
          <a:bodyPr>
            <a:normAutofit fontScale="92500" lnSpcReduction="20000"/>
          </a:bodyPr>
          <a:lstStyle/>
          <a:p>
            <a:r>
              <a:rPr lang="en-US" dirty="0" smtClean="0">
                <a:latin typeface="Franklin Gothic Medium" panose="020B0603020102020204" pitchFamily="34" charset="0"/>
              </a:rPr>
              <a:t>Tree ID Resources</a:t>
            </a:r>
          </a:p>
          <a:p>
            <a:pPr lvl="1"/>
            <a:r>
              <a:rPr lang="en-US" dirty="0" smtClean="0">
                <a:latin typeface="Franklin Gothic Medium" panose="020B0603020102020204" pitchFamily="34" charset="0"/>
              </a:rPr>
              <a:t>Dichotomous key</a:t>
            </a:r>
          </a:p>
          <a:p>
            <a:pPr lvl="1"/>
            <a:r>
              <a:rPr lang="en-US" dirty="0" smtClean="0">
                <a:latin typeface="Franklin Gothic Medium" panose="020B0603020102020204" pitchFamily="34" charset="0"/>
              </a:rPr>
              <a:t>Field guides</a:t>
            </a:r>
          </a:p>
          <a:p>
            <a:pPr lvl="2"/>
            <a:r>
              <a:rPr lang="en-US" dirty="0" smtClean="0">
                <a:latin typeface="Franklin Gothic Medium" panose="020B0603020102020204" pitchFamily="34" charset="0"/>
              </a:rPr>
              <a:t>Forest Trees of SC</a:t>
            </a:r>
          </a:p>
          <a:p>
            <a:pPr lvl="2"/>
            <a:r>
              <a:rPr lang="en-US" dirty="0" smtClean="0">
                <a:latin typeface="Franklin Gothic Medium" panose="020B0603020102020204" pitchFamily="34" charset="0"/>
              </a:rPr>
              <a:t>Golden Guide – Trees of N. America</a:t>
            </a:r>
          </a:p>
          <a:p>
            <a:pPr lvl="1"/>
            <a:r>
              <a:rPr lang="en-US" dirty="0" smtClean="0">
                <a:latin typeface="Franklin Gothic Medium" panose="020B0603020102020204" pitchFamily="34" charset="0"/>
              </a:rPr>
              <a:t>Apps</a:t>
            </a:r>
          </a:p>
          <a:p>
            <a:pPr lvl="2"/>
            <a:r>
              <a:rPr lang="en-US" dirty="0" err="1" smtClean="0">
                <a:latin typeface="Franklin Gothic Medium" panose="020B0603020102020204" pitchFamily="34" charset="0"/>
              </a:rPr>
              <a:t>PlantSnap</a:t>
            </a:r>
            <a:endParaRPr lang="en-US" dirty="0" smtClean="0">
              <a:latin typeface="Franklin Gothic Medium" panose="020B0603020102020204" pitchFamily="34" charset="0"/>
            </a:endParaRPr>
          </a:p>
          <a:p>
            <a:pPr lvl="2"/>
            <a:r>
              <a:rPr lang="en-US" dirty="0" smtClean="0">
                <a:latin typeface="Franklin Gothic Medium" panose="020B0603020102020204" pitchFamily="34" charset="0"/>
              </a:rPr>
              <a:t>Virginia Tech</a:t>
            </a:r>
          </a:p>
          <a:p>
            <a:pPr lvl="2"/>
            <a:r>
              <a:rPr lang="en-US" dirty="0" err="1" smtClean="0">
                <a:latin typeface="Franklin Gothic Medium" panose="020B0603020102020204" pitchFamily="34" charset="0"/>
              </a:rPr>
              <a:t>iNaturalist</a:t>
            </a:r>
            <a:endParaRPr lang="en-US" dirty="0" smtClean="0">
              <a:latin typeface="Franklin Gothic Medium" panose="020B0603020102020204" pitchFamily="34" charset="0"/>
            </a:endParaRPr>
          </a:p>
        </p:txBody>
      </p:sp>
    </p:spTree>
    <p:extLst>
      <p:ext uri="{BB962C8B-B14F-4D97-AF65-F5344CB8AC3E}">
        <p14:creationId xmlns:p14="http://schemas.microsoft.com/office/powerpoint/2010/main" val="1797685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Franklin Gothic Medium" panose="020B0603020102020204" pitchFamily="34" charset="0"/>
              </a:rPr>
              <a:t>Part C: Tree ID Outdoors</a:t>
            </a:r>
            <a:endParaRPr lang="en-US" sz="4000" dirty="0">
              <a:latin typeface="Franklin Gothic Medium" panose="020B0603020102020204"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1763" y="1428750"/>
            <a:ext cx="3343275" cy="4000500"/>
          </a:xfrm>
        </p:spPr>
      </p:pic>
      <p:sp>
        <p:nvSpPr>
          <p:cNvPr id="6" name="Text Placeholder 5"/>
          <p:cNvSpPr>
            <a:spLocks noGrp="1"/>
          </p:cNvSpPr>
          <p:nvPr>
            <p:ph type="body" sz="half" idx="2"/>
          </p:nvPr>
        </p:nvSpPr>
        <p:spPr>
          <a:xfrm>
            <a:off x="1293811" y="3217677"/>
            <a:ext cx="4024638" cy="2438404"/>
          </a:xfrm>
        </p:spPr>
        <p:txBody>
          <a:bodyPr/>
          <a:lstStyle/>
          <a:p>
            <a:pPr marL="342900" indent="-342900" algn="l">
              <a:buFont typeface="+mj-lt"/>
              <a:buAutoNum type="arabicPeriod"/>
            </a:pPr>
            <a:r>
              <a:rPr lang="en-US" sz="2000" dirty="0" smtClean="0">
                <a:latin typeface="Franklin Gothic Medium" panose="020B0603020102020204" pitchFamily="34" charset="0"/>
              </a:rPr>
              <a:t>Work in pairs with field guides and tree ID app</a:t>
            </a:r>
          </a:p>
          <a:p>
            <a:pPr marL="342900" indent="-342900" algn="l">
              <a:buFont typeface="+mj-lt"/>
              <a:buAutoNum type="arabicPeriod"/>
            </a:pPr>
            <a:r>
              <a:rPr lang="en-US" sz="2000" dirty="0" smtClean="0">
                <a:latin typeface="Franklin Gothic Medium" panose="020B0603020102020204" pitchFamily="34" charset="0"/>
              </a:rPr>
              <a:t>Identify </a:t>
            </a:r>
            <a:r>
              <a:rPr lang="en-US" sz="2000" dirty="0">
                <a:latin typeface="Franklin Gothic Medium" panose="020B0603020102020204" pitchFamily="34" charset="0"/>
              </a:rPr>
              <a:t>6</a:t>
            </a:r>
            <a:r>
              <a:rPr lang="en-US" sz="2000" dirty="0" smtClean="0">
                <a:latin typeface="Franklin Gothic Medium" panose="020B0603020102020204" pitchFamily="34" charset="0"/>
              </a:rPr>
              <a:t> trees</a:t>
            </a:r>
          </a:p>
          <a:p>
            <a:pPr marL="342900" indent="-342900" algn="l">
              <a:buFont typeface="+mj-lt"/>
              <a:buAutoNum type="arabicPeriod"/>
            </a:pPr>
            <a:r>
              <a:rPr lang="en-US" sz="2000" dirty="0" smtClean="0">
                <a:latin typeface="Franklin Gothic Medium" panose="020B0603020102020204" pitchFamily="34" charset="0"/>
              </a:rPr>
              <a:t>Measure diameter of each tree</a:t>
            </a:r>
          </a:p>
          <a:p>
            <a:pPr algn="l"/>
            <a:endParaRPr lang="en-US" dirty="0">
              <a:latin typeface="Franklin Gothic Medium" panose="020B0603020102020204" pitchFamily="34" charset="0"/>
            </a:endParaRPr>
          </a:p>
        </p:txBody>
      </p:sp>
    </p:spTree>
    <p:extLst>
      <p:ext uri="{BB962C8B-B14F-4D97-AF65-F5344CB8AC3E}">
        <p14:creationId xmlns:p14="http://schemas.microsoft.com/office/powerpoint/2010/main" val="2107036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Franklin Gothic Medium" panose="020B0603020102020204" pitchFamily="34" charset="0"/>
              </a:rPr>
              <a:t>Activity 2: Tree Value</a:t>
            </a:r>
            <a:endParaRPr lang="en-US" dirty="0">
              <a:latin typeface="Franklin Gothic Medium" panose="020B0603020102020204" pitchFamily="34" charset="0"/>
            </a:endParaRPr>
          </a:p>
        </p:txBody>
      </p:sp>
      <p:sp>
        <p:nvSpPr>
          <p:cNvPr id="3" name="Text Placeholder 2"/>
          <p:cNvSpPr>
            <a:spLocks noGrp="1"/>
          </p:cNvSpPr>
          <p:nvPr>
            <p:ph type="body" idx="1"/>
          </p:nvPr>
        </p:nvSpPr>
        <p:spPr>
          <a:xfrm>
            <a:off x="1295400" y="2488085"/>
            <a:ext cx="4718304" cy="415536"/>
          </a:xfrm>
        </p:spPr>
        <p:txBody>
          <a:bodyPr/>
          <a:lstStyle/>
          <a:p>
            <a:r>
              <a:rPr lang="en-US" dirty="0" smtClean="0">
                <a:latin typeface="Franklin Gothic Medium" panose="020B0603020102020204" pitchFamily="34" charset="0"/>
              </a:rPr>
              <a:t>Overview</a:t>
            </a:r>
            <a:endParaRPr lang="en-US" dirty="0">
              <a:latin typeface="Franklin Gothic Medium" panose="020B0603020102020204" pitchFamily="34" charset="0"/>
            </a:endParaRPr>
          </a:p>
        </p:txBody>
      </p:sp>
      <p:sp>
        <p:nvSpPr>
          <p:cNvPr id="4" name="Content Placeholder 3"/>
          <p:cNvSpPr>
            <a:spLocks noGrp="1"/>
          </p:cNvSpPr>
          <p:nvPr>
            <p:ph sz="half" idx="2"/>
          </p:nvPr>
        </p:nvSpPr>
        <p:spPr>
          <a:xfrm>
            <a:off x="1295400" y="2903622"/>
            <a:ext cx="4718304" cy="3328736"/>
          </a:xfrm>
        </p:spPr>
        <p:txBody>
          <a:bodyPr>
            <a:noAutofit/>
          </a:bodyPr>
          <a:lstStyle/>
          <a:p>
            <a:r>
              <a:rPr lang="en-US" sz="1800" dirty="0" smtClean="0">
                <a:latin typeface="Franklin Gothic Medium" panose="020B0603020102020204" pitchFamily="34" charset="0"/>
              </a:rPr>
              <a:t>Students will learn to calculate the dollar value and ecosystem services of trees in the study site using the online </a:t>
            </a:r>
            <a:r>
              <a:rPr lang="en-US" sz="1800" dirty="0" err="1" smtClean="0">
                <a:latin typeface="Franklin Gothic Medium" panose="020B0603020102020204" pitchFamily="34" charset="0"/>
              </a:rPr>
              <a:t>i</a:t>
            </a:r>
            <a:r>
              <a:rPr lang="en-US" sz="1800" dirty="0" smtClean="0">
                <a:latin typeface="Franklin Gothic Medium" panose="020B0603020102020204" pitchFamily="34" charset="0"/>
              </a:rPr>
              <a:t>-Tree tool.  </a:t>
            </a:r>
          </a:p>
          <a:p>
            <a:r>
              <a:rPr lang="en-US" sz="1800" dirty="0" smtClean="0">
                <a:latin typeface="Franklin Gothic Medium" panose="020B0603020102020204" pitchFamily="34" charset="0"/>
              </a:rPr>
              <a:t>Enter and analyze date</a:t>
            </a:r>
          </a:p>
          <a:p>
            <a:r>
              <a:rPr lang="en-US" sz="1800" dirty="0" smtClean="0">
                <a:latin typeface="Franklin Gothic Medium" panose="020B0603020102020204" pitchFamily="34" charset="0"/>
              </a:rPr>
              <a:t>Create and “Ecosystem Services Guide” for the study site</a:t>
            </a:r>
          </a:p>
          <a:p>
            <a:r>
              <a:rPr lang="en-US" sz="1800" dirty="0" smtClean="0">
                <a:latin typeface="Franklin Gothic Medium" panose="020B0603020102020204" pitchFamily="34" charset="0"/>
              </a:rPr>
              <a:t>If feasible, implement part or all of their improvement plan</a:t>
            </a:r>
            <a:endParaRPr lang="en-US" sz="1800" dirty="0">
              <a:latin typeface="Franklin Gothic Medium" panose="020B0603020102020204" pitchFamily="34" charset="0"/>
            </a:endParaRPr>
          </a:p>
        </p:txBody>
      </p:sp>
      <p:sp>
        <p:nvSpPr>
          <p:cNvPr id="5" name="Text Placeholder 4"/>
          <p:cNvSpPr>
            <a:spLocks noGrp="1"/>
          </p:cNvSpPr>
          <p:nvPr>
            <p:ph type="body" sz="quarter" idx="3"/>
          </p:nvPr>
        </p:nvSpPr>
        <p:spPr>
          <a:xfrm>
            <a:off x="6180670" y="2488085"/>
            <a:ext cx="4718304" cy="415536"/>
          </a:xfrm>
        </p:spPr>
        <p:txBody>
          <a:bodyPr/>
          <a:lstStyle/>
          <a:p>
            <a:r>
              <a:rPr lang="en-US" dirty="0" smtClean="0">
                <a:latin typeface="Franklin Gothic Medium" panose="020B0603020102020204" pitchFamily="34" charset="0"/>
              </a:rPr>
              <a:t>Objectives</a:t>
            </a:r>
            <a:endParaRPr lang="en-US" dirty="0">
              <a:latin typeface="Franklin Gothic Medium" panose="020B0603020102020204" pitchFamily="34" charset="0"/>
            </a:endParaRPr>
          </a:p>
        </p:txBody>
      </p:sp>
      <p:sp>
        <p:nvSpPr>
          <p:cNvPr id="6" name="Content Placeholder 5"/>
          <p:cNvSpPr>
            <a:spLocks noGrp="1"/>
          </p:cNvSpPr>
          <p:nvPr>
            <p:ph sz="quarter" idx="4"/>
          </p:nvPr>
        </p:nvSpPr>
        <p:spPr>
          <a:xfrm>
            <a:off x="6180670" y="2903621"/>
            <a:ext cx="4718304" cy="3176337"/>
          </a:xfrm>
        </p:spPr>
        <p:txBody>
          <a:bodyPr>
            <a:normAutofit fontScale="92500" lnSpcReduction="10000"/>
          </a:bodyPr>
          <a:lstStyle/>
          <a:p>
            <a:r>
              <a:rPr lang="en-US" dirty="0" smtClean="0">
                <a:latin typeface="Franklin Gothic Medium" panose="020B0603020102020204" pitchFamily="34" charset="0"/>
              </a:rPr>
              <a:t>Students will learn to identify, measure, and assess the health of the trees in the study site</a:t>
            </a:r>
          </a:p>
          <a:p>
            <a:r>
              <a:rPr lang="en-US" dirty="0" smtClean="0">
                <a:latin typeface="Franklin Gothic Medium" panose="020B0603020102020204" pitchFamily="34" charset="0"/>
              </a:rPr>
              <a:t>Students will use their collected data with the online </a:t>
            </a:r>
            <a:r>
              <a:rPr lang="en-US" dirty="0" err="1" smtClean="0">
                <a:latin typeface="Franklin Gothic Medium" panose="020B0603020102020204" pitchFamily="34" charset="0"/>
              </a:rPr>
              <a:t>i</a:t>
            </a:r>
            <a:r>
              <a:rPr lang="en-US" dirty="0" smtClean="0">
                <a:latin typeface="Franklin Gothic Medium" panose="020B0603020102020204" pitchFamily="34" charset="0"/>
              </a:rPr>
              <a:t>-Tree Design application</a:t>
            </a:r>
          </a:p>
          <a:p>
            <a:r>
              <a:rPr lang="en-US" dirty="0" smtClean="0">
                <a:latin typeface="Franklin Gothic Medium" panose="020B0603020102020204" pitchFamily="34" charset="0"/>
              </a:rPr>
              <a:t>Students will understand the ecosystem services that trees provide</a:t>
            </a:r>
            <a:endParaRPr lang="en-US" dirty="0">
              <a:latin typeface="Franklin Gothic Medium" panose="020B0603020102020204" pitchFamily="34" charset="0"/>
            </a:endParaRPr>
          </a:p>
        </p:txBody>
      </p:sp>
    </p:spTree>
    <p:extLst>
      <p:ext uri="{BB962C8B-B14F-4D97-AF65-F5344CB8AC3E}">
        <p14:creationId xmlns:p14="http://schemas.microsoft.com/office/powerpoint/2010/main" val="1702815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Franklin Gothic Medium" panose="020B0603020102020204" pitchFamily="34" charset="0"/>
              </a:rPr>
              <a:t>Calculate Value Using App</a:t>
            </a:r>
            <a:endParaRPr lang="en-US" dirty="0">
              <a:latin typeface="Franklin Gothic Medium" panose="020B0603020102020204" pitchFamily="34" charset="0"/>
            </a:endParaRPr>
          </a:p>
        </p:txBody>
      </p:sp>
      <p:sp>
        <p:nvSpPr>
          <p:cNvPr id="6" name="Content Placeholder 5"/>
          <p:cNvSpPr>
            <a:spLocks noGrp="1"/>
          </p:cNvSpPr>
          <p:nvPr>
            <p:ph sz="half" idx="1"/>
          </p:nvPr>
        </p:nvSpPr>
        <p:spPr/>
        <p:txBody>
          <a:bodyPr/>
          <a:lstStyle/>
          <a:p>
            <a:r>
              <a:rPr lang="en-US" dirty="0" smtClean="0">
                <a:latin typeface="Franklin Gothic Medium" panose="020B0603020102020204" pitchFamily="34" charset="0"/>
              </a:rPr>
              <a:t>Need:</a:t>
            </a:r>
          </a:p>
          <a:p>
            <a:pPr lvl="1"/>
            <a:r>
              <a:rPr lang="en-US" dirty="0" smtClean="0">
                <a:latin typeface="Franklin Gothic Medium" panose="020B0603020102020204" pitchFamily="34" charset="0"/>
              </a:rPr>
              <a:t>Aerial photo of site showing North or compass</a:t>
            </a:r>
          </a:p>
          <a:p>
            <a:pPr lvl="1"/>
            <a:r>
              <a:rPr lang="en-US" dirty="0" smtClean="0">
                <a:latin typeface="Franklin Gothic Medium" panose="020B0603020102020204" pitchFamily="34" charset="0"/>
              </a:rPr>
              <a:t>Smart phone with </a:t>
            </a:r>
            <a:r>
              <a:rPr lang="en-US" dirty="0" err="1" smtClean="0">
                <a:latin typeface="Franklin Gothic Medium" panose="020B0603020102020204" pitchFamily="34" charset="0"/>
              </a:rPr>
              <a:t>i</a:t>
            </a:r>
            <a:r>
              <a:rPr lang="en-US" dirty="0" smtClean="0">
                <a:latin typeface="Franklin Gothic Medium" panose="020B0603020102020204" pitchFamily="34" charset="0"/>
              </a:rPr>
              <a:t>-Tree app</a:t>
            </a:r>
          </a:p>
          <a:p>
            <a:pPr lvl="1"/>
            <a:r>
              <a:rPr lang="en-US" dirty="0" smtClean="0">
                <a:latin typeface="Franklin Gothic Medium" panose="020B0603020102020204" pitchFamily="34" charset="0"/>
              </a:rPr>
              <a:t>Tree Value Worksheet</a:t>
            </a:r>
          </a:p>
          <a:p>
            <a:pPr lvl="1"/>
            <a:r>
              <a:rPr lang="en-US" dirty="0">
                <a:latin typeface="Franklin Gothic Medium" panose="020B0603020102020204" pitchFamily="34" charset="0"/>
              </a:rPr>
              <a:t>Diameter tape</a:t>
            </a:r>
          </a:p>
          <a:p>
            <a:pPr lvl="1"/>
            <a:endParaRPr lang="en-US" dirty="0" smtClean="0">
              <a:latin typeface="Franklin Gothic Medium" panose="020B0603020102020204" pitchFamily="34" charset="0"/>
            </a:endParaRPr>
          </a:p>
        </p:txBody>
      </p:sp>
      <p:sp>
        <p:nvSpPr>
          <p:cNvPr id="7" name="Content Placeholder 6"/>
          <p:cNvSpPr>
            <a:spLocks noGrp="1"/>
          </p:cNvSpPr>
          <p:nvPr>
            <p:ph sz="half" idx="2"/>
          </p:nvPr>
        </p:nvSpPr>
        <p:spPr/>
        <p:txBody>
          <a:bodyPr/>
          <a:lstStyle/>
          <a:p>
            <a:r>
              <a:rPr lang="en-US" dirty="0" smtClean="0">
                <a:latin typeface="Franklin Gothic Medium" panose="020B0603020102020204" pitchFamily="34" charset="0"/>
              </a:rPr>
              <a:t>Record results on Tree Value Worksheet for your group’s tree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086" y="3604774"/>
            <a:ext cx="1983953" cy="2265674"/>
          </a:xfrm>
          <a:prstGeom prst="rect">
            <a:avLst/>
          </a:prstGeom>
          <a:ln w="25400">
            <a:solidFill>
              <a:schemeClr val="tx1"/>
            </a:solidFill>
          </a:ln>
        </p:spPr>
      </p:pic>
    </p:spTree>
    <p:extLst>
      <p:ext uri="{BB962C8B-B14F-4D97-AF65-F5344CB8AC3E}">
        <p14:creationId xmlns:p14="http://schemas.microsoft.com/office/powerpoint/2010/main" val="1557550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latin typeface="Franklin Gothic Medium" panose="020B0603020102020204" pitchFamily="34" charset="0"/>
              </a:rPr>
              <a:t>Create a graph of results</a:t>
            </a:r>
            <a:endParaRPr lang="en-US" dirty="0">
              <a:latin typeface="Franklin Gothic Medium" panose="020B0603020102020204" pitchFamily="34" charset="0"/>
            </a:endParaRPr>
          </a:p>
        </p:txBody>
      </p:sp>
      <p:pic>
        <p:nvPicPr>
          <p:cNvPr id="2" name="Content Placeholder 1"/>
          <p:cNvPicPr>
            <a:picLocks noGrp="1" noChangeAspect="1"/>
          </p:cNvPicPr>
          <p:nvPr>
            <p:ph idx="1"/>
          </p:nvPr>
        </p:nvPicPr>
        <p:blipFill>
          <a:blip r:embed="rId2"/>
          <a:stretch>
            <a:fillRect/>
          </a:stretch>
        </p:blipFill>
        <p:spPr>
          <a:xfrm>
            <a:off x="5418138" y="1597578"/>
            <a:ext cx="5470525" cy="3662845"/>
          </a:xfrm>
          <a:prstGeom prst="rect">
            <a:avLst/>
          </a:prstGeom>
        </p:spPr>
      </p:pic>
      <p:sp>
        <p:nvSpPr>
          <p:cNvPr id="7" name="Text Placeholder 6"/>
          <p:cNvSpPr>
            <a:spLocks noGrp="1"/>
          </p:cNvSpPr>
          <p:nvPr>
            <p:ph type="body" sz="half" idx="2"/>
          </p:nvPr>
        </p:nvSpPr>
        <p:spPr/>
        <p:txBody>
          <a:bodyPr/>
          <a:lstStyle/>
          <a:p>
            <a:pPr marL="285750" indent="-285750" algn="l">
              <a:buFont typeface="Arial" panose="020B0604020202020204" pitchFamily="34" charset="0"/>
              <a:buChar char="•"/>
            </a:pPr>
            <a:r>
              <a:rPr lang="en-US" dirty="0" smtClean="0">
                <a:latin typeface="Franklin Gothic Medium" panose="020B0603020102020204" pitchFamily="34" charset="0"/>
              </a:rPr>
              <a:t>“Tree Diameter” on x-axis</a:t>
            </a:r>
          </a:p>
          <a:p>
            <a:pPr marL="285750" indent="-285750" algn="l">
              <a:buFont typeface="Arial" panose="020B0604020202020204" pitchFamily="34" charset="0"/>
              <a:buChar char="•"/>
            </a:pPr>
            <a:r>
              <a:rPr lang="en-US" dirty="0" smtClean="0">
                <a:latin typeface="Franklin Gothic Medium" panose="020B0603020102020204" pitchFamily="34" charset="0"/>
              </a:rPr>
              <a:t>“Dollar Value” on y-axis</a:t>
            </a:r>
          </a:p>
          <a:p>
            <a:pPr marL="285750" indent="-285750" algn="l">
              <a:buFont typeface="Arial" panose="020B0604020202020204" pitchFamily="34" charset="0"/>
              <a:buChar char="•"/>
            </a:pPr>
            <a:endParaRPr lang="en-US" dirty="0">
              <a:latin typeface="Franklin Gothic Medium" panose="020B0603020102020204" pitchFamily="34" charset="0"/>
            </a:endParaRPr>
          </a:p>
          <a:p>
            <a:pPr marL="285750" indent="-285750" algn="l">
              <a:buFont typeface="Arial" panose="020B0604020202020204" pitchFamily="34" charset="0"/>
              <a:buChar char="•"/>
            </a:pPr>
            <a:r>
              <a:rPr lang="en-US" dirty="0" smtClean="0">
                <a:latin typeface="Franklin Gothic Medium" panose="020B0603020102020204" pitchFamily="34" charset="0"/>
              </a:rPr>
              <a:t>What was the diameter of the tree with the greatest value? Least value?</a:t>
            </a:r>
          </a:p>
          <a:p>
            <a:pPr marL="285750" indent="-285750" algn="l">
              <a:buFont typeface="Arial" panose="020B0604020202020204" pitchFamily="34" charset="0"/>
              <a:buChar char="•"/>
            </a:pPr>
            <a:r>
              <a:rPr lang="en-US" dirty="0" smtClean="0">
                <a:latin typeface="Franklin Gothic Medium" panose="020B0603020102020204" pitchFamily="34" charset="0"/>
              </a:rPr>
              <a:t>What trends do you notice?</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251350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Tree Value: Discussion Questions</a:t>
            </a:r>
            <a:endParaRPr lang="en-US" dirty="0">
              <a:latin typeface="Franklin Gothic Medium" panose="020B0603020102020204" pitchFamily="34" charset="0"/>
            </a:endParaRPr>
          </a:p>
        </p:txBody>
      </p:sp>
      <p:sp>
        <p:nvSpPr>
          <p:cNvPr id="3" name="Content Placeholder 2"/>
          <p:cNvSpPr>
            <a:spLocks noGrp="1"/>
          </p:cNvSpPr>
          <p:nvPr>
            <p:ph sz="half" idx="1"/>
          </p:nvPr>
        </p:nvSpPr>
        <p:spPr/>
        <p:txBody>
          <a:bodyPr>
            <a:normAutofit fontScale="92500"/>
          </a:bodyPr>
          <a:lstStyle/>
          <a:p>
            <a:r>
              <a:rPr lang="en-US" dirty="0" smtClean="0">
                <a:latin typeface="Franklin Gothic Medium" panose="020B0603020102020204" pitchFamily="34" charset="0"/>
              </a:rPr>
              <a:t>Were you surprised to learn dollar value of your tree?</a:t>
            </a:r>
          </a:p>
          <a:p>
            <a:r>
              <a:rPr lang="en-US" dirty="0" smtClean="0">
                <a:latin typeface="Franklin Gothic Medium" panose="020B0603020102020204" pitchFamily="34" charset="0"/>
              </a:rPr>
              <a:t>What ecosystem services does your tree provide?</a:t>
            </a:r>
          </a:p>
          <a:p>
            <a:r>
              <a:rPr lang="en-US" dirty="0" smtClean="0">
                <a:latin typeface="Franklin Gothic Medium" panose="020B0603020102020204" pitchFamily="34" charset="0"/>
              </a:rPr>
              <a:t>Why are these ecosystem services important?</a:t>
            </a:r>
          </a:p>
          <a:p>
            <a:r>
              <a:rPr lang="en-US" dirty="0" smtClean="0">
                <a:latin typeface="Franklin Gothic Medium" panose="020B0603020102020204" pitchFamily="34" charset="0"/>
              </a:rPr>
              <a:t>How does the value of your tree compare to those of other trees?</a:t>
            </a:r>
            <a:endParaRPr lang="en-US" dirty="0">
              <a:latin typeface="Franklin Gothic Medium" panose="020B0603020102020204" pitchFamily="34" charset="0"/>
            </a:endParaRPr>
          </a:p>
        </p:txBody>
      </p:sp>
      <p:sp>
        <p:nvSpPr>
          <p:cNvPr id="4" name="Content Placeholder 3"/>
          <p:cNvSpPr>
            <a:spLocks noGrp="1"/>
          </p:cNvSpPr>
          <p:nvPr>
            <p:ph sz="half" idx="2"/>
          </p:nvPr>
        </p:nvSpPr>
        <p:spPr/>
        <p:txBody>
          <a:bodyPr>
            <a:normAutofit fontScale="92500"/>
          </a:bodyPr>
          <a:lstStyle/>
          <a:p>
            <a:r>
              <a:rPr lang="en-US" dirty="0" smtClean="0">
                <a:latin typeface="Franklin Gothic Medium" panose="020B0603020102020204" pitchFamily="34" charset="0"/>
              </a:rPr>
              <a:t>Why is it important to care for trees?</a:t>
            </a:r>
          </a:p>
          <a:p>
            <a:r>
              <a:rPr lang="en-US" dirty="0" smtClean="0">
                <a:latin typeface="Franklin Gothic Medium" panose="020B0603020102020204" pitchFamily="34" charset="0"/>
              </a:rPr>
              <a:t>Now that we know the value these trees provide, how might that influence the future management of the study area?</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459763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Doing the Activity</a:t>
            </a:r>
            <a:endParaRPr lang="en-US" dirty="0">
              <a:latin typeface="Franklin Gothic Medium" panose="020B0603020102020204" pitchFamily="34" charset="0"/>
            </a:endParaRPr>
          </a:p>
        </p:txBody>
      </p:sp>
      <p:sp>
        <p:nvSpPr>
          <p:cNvPr id="7" name="Content Placeholder 6"/>
          <p:cNvSpPr>
            <a:spLocks noGrp="1"/>
          </p:cNvSpPr>
          <p:nvPr>
            <p:ph idx="1"/>
          </p:nvPr>
        </p:nvSpPr>
        <p:spPr/>
        <p:txBody>
          <a:bodyPr>
            <a:normAutofit/>
          </a:bodyPr>
          <a:lstStyle/>
          <a:p>
            <a:r>
              <a:rPr lang="en-US" sz="3600" dirty="0" smtClean="0">
                <a:latin typeface="Franklin Gothic Medium" panose="020B0603020102020204" pitchFamily="34" charset="0"/>
              </a:rPr>
              <a:t>Use </a:t>
            </a:r>
            <a:r>
              <a:rPr lang="en-US" sz="3600" dirty="0" err="1" smtClean="0">
                <a:latin typeface="Franklin Gothic Medium" panose="020B0603020102020204" pitchFamily="34" charset="0"/>
              </a:rPr>
              <a:t>i</a:t>
            </a:r>
            <a:r>
              <a:rPr lang="en-US" sz="3600" dirty="0" smtClean="0">
                <a:latin typeface="Franklin Gothic Medium" panose="020B0603020102020204" pitchFamily="34" charset="0"/>
              </a:rPr>
              <a:t>-Tree Design to calculate dollar value of the ecosystem services that trees provide at </a:t>
            </a:r>
            <a:r>
              <a:rPr lang="en-US" sz="3600" dirty="0" smtClean="0">
                <a:latin typeface="Franklin Gothic Medium" panose="020B0603020102020204" pitchFamily="34" charset="0"/>
                <a:hlinkClick r:id="rId2"/>
              </a:rPr>
              <a:t>https://design.itreetools.org/</a:t>
            </a:r>
            <a:r>
              <a:rPr lang="en-US" sz="3600" dirty="0" smtClean="0">
                <a:latin typeface="Franklin Gothic Medium" panose="020B0603020102020204" pitchFamily="34" charset="0"/>
              </a:rPr>
              <a:t> </a:t>
            </a:r>
          </a:p>
          <a:p>
            <a:r>
              <a:rPr lang="en-US" sz="3600" dirty="0" smtClean="0">
                <a:latin typeface="Franklin Gothic Medium" panose="020B0603020102020204" pitchFamily="34" charset="0"/>
              </a:rPr>
              <a:t>Video tutorial at </a:t>
            </a:r>
            <a:r>
              <a:rPr lang="en-US" sz="3600" dirty="0" smtClean="0">
                <a:latin typeface="Franklin Gothic Medium" panose="020B0603020102020204" pitchFamily="34" charset="0"/>
                <a:hlinkClick r:id="rId3"/>
              </a:rPr>
              <a:t>https://www.plt.org/i-tree/how-to-calculate-tree-benefits/video</a:t>
            </a:r>
            <a:endParaRPr lang="en-US" sz="3600" dirty="0" smtClean="0">
              <a:latin typeface="Franklin Gothic Medium" panose="020B06030201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2943" y="711199"/>
            <a:ext cx="1574800" cy="1574800"/>
          </a:xfrm>
          <a:prstGeom prst="rect">
            <a:avLst/>
          </a:prstGeom>
        </p:spPr>
      </p:pic>
    </p:spTree>
    <p:extLst>
      <p:ext uri="{BB962C8B-B14F-4D97-AF65-F5344CB8AC3E}">
        <p14:creationId xmlns:p14="http://schemas.microsoft.com/office/powerpoint/2010/main" val="2430576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33" b="1"/>
          <a:stretch/>
        </p:blipFill>
        <p:spPr>
          <a:xfrm>
            <a:off x="3160221" y="660400"/>
            <a:ext cx="8087360" cy="5563324"/>
          </a:xfrm>
          <a:prstGeom prst="rect">
            <a:avLst/>
          </a:prstGeom>
        </p:spPr>
      </p:pic>
      <p:sp>
        <p:nvSpPr>
          <p:cNvPr id="3" name="TextBox 2"/>
          <p:cNvSpPr txBox="1"/>
          <p:nvPr/>
        </p:nvSpPr>
        <p:spPr>
          <a:xfrm>
            <a:off x="1014152" y="1318403"/>
            <a:ext cx="2011680" cy="4524315"/>
          </a:xfrm>
          <a:prstGeom prst="rect">
            <a:avLst/>
          </a:prstGeom>
          <a:noFill/>
        </p:spPr>
        <p:txBody>
          <a:bodyPr wrap="square" rtlCol="0">
            <a:spAutoFit/>
          </a:bodyPr>
          <a:lstStyle/>
          <a:p>
            <a:pPr marL="342900" indent="-342900">
              <a:buAutoNum type="arabicPeriod"/>
            </a:pPr>
            <a:r>
              <a:rPr lang="en-US" dirty="0" smtClean="0"/>
              <a:t>Find flagged tree &amp; photograph</a:t>
            </a:r>
          </a:p>
          <a:p>
            <a:pPr marL="342900" indent="-342900">
              <a:buAutoNum type="arabicPeriod"/>
            </a:pPr>
            <a:r>
              <a:rPr lang="en-US" dirty="0" smtClean="0"/>
              <a:t>Identify tree</a:t>
            </a:r>
          </a:p>
          <a:p>
            <a:pPr marL="342900" indent="-342900">
              <a:buAutoNum type="arabicPeriod"/>
            </a:pPr>
            <a:r>
              <a:rPr lang="en-US" dirty="0" smtClean="0"/>
              <a:t>Measure DBH</a:t>
            </a:r>
          </a:p>
          <a:p>
            <a:pPr marL="342900" indent="-342900">
              <a:buAutoNum type="arabicPeriod"/>
            </a:pPr>
            <a:r>
              <a:rPr lang="en-US" dirty="0" smtClean="0"/>
              <a:t>Determine tree condition</a:t>
            </a:r>
          </a:p>
          <a:p>
            <a:pPr marL="342900" indent="-342900">
              <a:buAutoNum type="arabicPeriod"/>
            </a:pPr>
            <a:r>
              <a:rPr lang="en-US" dirty="0" smtClean="0"/>
              <a:t>Determine exposure to sun</a:t>
            </a:r>
          </a:p>
          <a:p>
            <a:pPr marL="342900" indent="-342900">
              <a:buAutoNum type="arabicPeriod"/>
            </a:pPr>
            <a:r>
              <a:rPr lang="en-US" dirty="0" smtClean="0"/>
              <a:t>Calculate $ value/year using </a:t>
            </a:r>
            <a:r>
              <a:rPr lang="en-US" dirty="0" err="1" smtClean="0"/>
              <a:t>i</a:t>
            </a:r>
            <a:r>
              <a:rPr lang="en-US" dirty="0" smtClean="0"/>
              <a:t>-Tree app</a:t>
            </a:r>
          </a:p>
          <a:p>
            <a:pPr marL="342900" indent="-342900">
              <a:buAutoNum type="arabicPeriod"/>
            </a:pPr>
            <a:r>
              <a:rPr lang="en-US" dirty="0" smtClean="0"/>
              <a:t>Read about ecosystem services</a:t>
            </a:r>
          </a:p>
          <a:p>
            <a:pPr marL="342900" indent="-342900">
              <a:buAutoNum type="arabicPeriod"/>
            </a:pPr>
            <a:endParaRPr lang="en-US" dirty="0"/>
          </a:p>
        </p:txBody>
      </p:sp>
    </p:spTree>
    <p:extLst>
      <p:ext uri="{BB962C8B-B14F-4D97-AF65-F5344CB8AC3E}">
        <p14:creationId xmlns:p14="http://schemas.microsoft.com/office/powerpoint/2010/main" val="166918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1" y="1388534"/>
            <a:ext cx="3718455" cy="384119"/>
          </a:xfrm>
        </p:spPr>
        <p:txBody>
          <a:bodyPr>
            <a:normAutofit fontScale="90000"/>
          </a:bodyPr>
          <a:lstStyle/>
          <a:p>
            <a:r>
              <a:rPr lang="en-US" dirty="0" smtClean="0">
                <a:latin typeface="Franklin Gothic Medium" panose="020B0603020102020204" pitchFamily="34" charset="0"/>
              </a:rPr>
              <a:t>Ecosystem Services Guide</a:t>
            </a:r>
            <a:endParaRPr lang="en-US" dirty="0">
              <a:latin typeface="Franklin Gothic Medium" panose="020B0603020102020204" pitchFamily="34" charset="0"/>
            </a:endParaRPr>
          </a:p>
        </p:txBody>
      </p:sp>
      <p:sp>
        <p:nvSpPr>
          <p:cNvPr id="6" name="Content Placeholder 5"/>
          <p:cNvSpPr>
            <a:spLocks noGrp="1"/>
          </p:cNvSpPr>
          <p:nvPr>
            <p:ph idx="1"/>
          </p:nvPr>
        </p:nvSpPr>
        <p:spPr/>
        <p:txBody>
          <a:bodyPr/>
          <a:lstStyle/>
          <a:p>
            <a:r>
              <a:rPr lang="en-US" dirty="0" smtClean="0">
                <a:latin typeface="Franklin Gothic Medium" panose="020B0603020102020204" pitchFamily="34" charset="0"/>
              </a:rPr>
              <a:t>Overview of the ecosystem services and other benefits trees provide</a:t>
            </a:r>
          </a:p>
          <a:p>
            <a:r>
              <a:rPr lang="en-US" dirty="0" smtClean="0">
                <a:latin typeface="Franklin Gothic Medium" panose="020B0603020102020204" pitchFamily="34" charset="0"/>
              </a:rPr>
              <a:t>Map of route for walking the study area that highlights interesting trees and various ecosystem</a:t>
            </a:r>
          </a:p>
          <a:p>
            <a:r>
              <a:rPr lang="en-US" dirty="0" smtClean="0">
                <a:latin typeface="Franklin Gothic Medium" panose="020B0603020102020204" pitchFamily="34" charset="0"/>
              </a:rPr>
              <a:t>Descriptions of tree species and other pertinent features of the trees and the study area</a:t>
            </a:r>
          </a:p>
          <a:p>
            <a:r>
              <a:rPr lang="en-US" dirty="0" smtClean="0">
                <a:latin typeface="Franklin Gothic Medium" panose="020B0603020102020204" pitchFamily="34" charset="0"/>
              </a:rPr>
              <a:t>Suggestions for caring for and improving the health of the trees in the study area</a:t>
            </a:r>
            <a:endParaRPr lang="en-US" dirty="0">
              <a:latin typeface="Franklin Gothic Medium" panose="020B0603020102020204" pitchFamily="34" charset="0"/>
            </a:endParaRPr>
          </a:p>
        </p:txBody>
      </p:sp>
      <p:sp>
        <p:nvSpPr>
          <p:cNvPr id="7" name="Text Placeholder 6"/>
          <p:cNvSpPr>
            <a:spLocks noGrp="1"/>
          </p:cNvSpPr>
          <p:nvPr>
            <p:ph type="body" sz="half" idx="2"/>
          </p:nvPr>
        </p:nvSpPr>
        <p:spPr/>
        <p:txBody>
          <a:body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812" y="2518346"/>
            <a:ext cx="3718454" cy="3357520"/>
          </a:xfrm>
          <a:prstGeom prst="rect">
            <a:avLst/>
          </a:prstGeom>
        </p:spPr>
      </p:pic>
    </p:spTree>
    <p:extLst>
      <p:ext uri="{BB962C8B-B14F-4D97-AF65-F5344CB8AC3E}">
        <p14:creationId xmlns:p14="http://schemas.microsoft.com/office/powerpoint/2010/main" val="28619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349956" y="1701355"/>
            <a:ext cx="3718455" cy="905487"/>
          </a:xfrm>
        </p:spPr>
        <p:txBody>
          <a:bodyPr>
            <a:normAutofit/>
          </a:bodyPr>
          <a:lstStyle/>
          <a:p>
            <a:r>
              <a:rPr lang="en-US" sz="4400" dirty="0" smtClean="0">
                <a:latin typeface="Franklin Gothic Medium" panose="020B0603020102020204" pitchFamily="34" charset="0"/>
              </a:rPr>
              <a:t>What is </a:t>
            </a:r>
            <a:r>
              <a:rPr lang="en-US" sz="4400" dirty="0" err="1" smtClean="0">
                <a:latin typeface="Franklin Gothic Medium" panose="020B0603020102020204" pitchFamily="34" charset="0"/>
              </a:rPr>
              <a:t>i</a:t>
            </a:r>
            <a:r>
              <a:rPr lang="en-US" sz="4400" dirty="0" smtClean="0">
                <a:latin typeface="Franklin Gothic Medium" panose="020B0603020102020204" pitchFamily="34" charset="0"/>
              </a:rPr>
              <a:t>-Tree?</a:t>
            </a:r>
            <a:endParaRPr lang="en-US" sz="4400" dirty="0">
              <a:latin typeface="Franklin Gothic Medium" panose="020B0603020102020204" pitchFamily="34" charset="0"/>
            </a:endParaRPr>
          </a:p>
        </p:txBody>
      </p:sp>
      <p:pic>
        <p:nvPicPr>
          <p:cNvPr id="15" name="Picture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9663" y="723154"/>
            <a:ext cx="4475747" cy="5485142"/>
          </a:xfrm>
        </p:spPr>
      </p:pic>
      <p:sp>
        <p:nvSpPr>
          <p:cNvPr id="14" name="Text Placeholder 13"/>
          <p:cNvSpPr>
            <a:spLocks noGrp="1"/>
          </p:cNvSpPr>
          <p:nvPr>
            <p:ph type="body" sz="half" idx="2"/>
          </p:nvPr>
        </p:nvSpPr>
        <p:spPr>
          <a:xfrm>
            <a:off x="1241227" y="3007002"/>
            <a:ext cx="3935915" cy="2968682"/>
          </a:xfrm>
        </p:spPr>
        <p:txBody>
          <a:bodyPr>
            <a:normAutofit fontScale="92500" lnSpcReduction="10000"/>
          </a:bodyPr>
          <a:lstStyle/>
          <a:p>
            <a:pPr marL="285750" indent="-285750" algn="l">
              <a:buFont typeface="Arial" panose="020B0604020202020204" pitchFamily="34" charset="0"/>
              <a:buChar char="•"/>
            </a:pPr>
            <a:r>
              <a:rPr lang="en-US" dirty="0" smtClean="0">
                <a:latin typeface="Franklin Gothic Medium" panose="020B0603020102020204" pitchFamily="34" charset="0"/>
              </a:rPr>
              <a:t>Free, online tool that calculates the dollar value of the benefits provided by a tree or set of trees</a:t>
            </a:r>
          </a:p>
          <a:p>
            <a:pPr marL="285750" indent="-285750" algn="l">
              <a:buFont typeface="Arial" panose="020B0604020202020204" pitchFamily="34" charset="0"/>
              <a:buChar char="•"/>
            </a:pPr>
            <a:r>
              <a:rPr lang="en-US" dirty="0" err="1" smtClean="0">
                <a:latin typeface="Franklin Gothic Medium" panose="020B0603020102020204" pitchFamily="34" charset="0"/>
              </a:rPr>
              <a:t>i</a:t>
            </a:r>
            <a:r>
              <a:rPr lang="en-US" dirty="0" smtClean="0">
                <a:latin typeface="Franklin Gothic Medium" panose="020B0603020102020204" pitchFamily="34" charset="0"/>
              </a:rPr>
              <a:t>-Tree Design software: free, state-of-the-art online tool developed by the U.S. Forest Service and partners </a:t>
            </a:r>
          </a:p>
          <a:p>
            <a:pPr marL="285750" indent="-285750" algn="l">
              <a:buFont typeface="Arial" panose="020B0604020202020204" pitchFamily="34" charset="0"/>
              <a:buChar char="•"/>
            </a:pPr>
            <a:r>
              <a:rPr lang="en-US" dirty="0" smtClean="0">
                <a:latin typeface="Franklin Gothic Medium" panose="020B0603020102020204" pitchFamily="34" charset="0"/>
              </a:rPr>
              <a:t>PLT module contains 3 hands-on activities that help students discover and analyze the many ecosystem services that trees provide</a:t>
            </a:r>
          </a:p>
          <a:p>
            <a:pPr marL="285750" indent="-285750" algn="l">
              <a:buFont typeface="Arial" panose="020B0604020202020204" pitchFamily="34" charset="0"/>
              <a:buChar char="•"/>
            </a:pPr>
            <a:r>
              <a:rPr lang="en-US" dirty="0" smtClean="0">
                <a:latin typeface="Franklin Gothic Medium" panose="020B0603020102020204" pitchFamily="34" charset="0"/>
              </a:rPr>
              <a:t>Students collect data and input into </a:t>
            </a:r>
            <a:r>
              <a:rPr lang="en-US" dirty="0" err="1" smtClean="0">
                <a:latin typeface="Franklin Gothic Medium" panose="020B0603020102020204" pitchFamily="34" charset="0"/>
              </a:rPr>
              <a:t>i</a:t>
            </a:r>
            <a:r>
              <a:rPr lang="en-US" dirty="0" smtClean="0">
                <a:latin typeface="Franklin Gothic Medium" panose="020B0603020102020204" pitchFamily="34" charset="0"/>
              </a:rPr>
              <a:t>-Tree</a:t>
            </a:r>
            <a:endParaRPr lang="en-US" dirty="0">
              <a:latin typeface="Franklin Gothic Medium" panose="020B0603020102020204" pitchFamily="34" charset="0"/>
            </a:endParaRPr>
          </a:p>
        </p:txBody>
      </p:sp>
    </p:spTree>
    <p:extLst>
      <p:ext uri="{BB962C8B-B14F-4D97-AF65-F5344CB8AC3E}">
        <p14:creationId xmlns:p14="http://schemas.microsoft.com/office/powerpoint/2010/main" val="3815850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5462" y="637662"/>
            <a:ext cx="8079072" cy="5605195"/>
          </a:xfrm>
          <a:prstGeom prst="rect">
            <a:avLst/>
          </a:prstGeom>
        </p:spPr>
      </p:pic>
      <p:sp>
        <p:nvSpPr>
          <p:cNvPr id="3" name="TextBox 2"/>
          <p:cNvSpPr txBox="1"/>
          <p:nvPr/>
        </p:nvSpPr>
        <p:spPr>
          <a:xfrm>
            <a:off x="731520" y="3178649"/>
            <a:ext cx="2743200" cy="523220"/>
          </a:xfrm>
          <a:prstGeom prst="rect">
            <a:avLst/>
          </a:prstGeom>
          <a:noFill/>
        </p:spPr>
        <p:txBody>
          <a:bodyPr wrap="square" rtlCol="0">
            <a:spAutoFit/>
          </a:bodyPr>
          <a:lstStyle/>
          <a:p>
            <a:r>
              <a:rPr lang="en-US" sz="2800" b="1" dirty="0" smtClean="0"/>
              <a:t>Draw Structures</a:t>
            </a:r>
            <a:endParaRPr lang="en-US" sz="2800" b="1" dirty="0"/>
          </a:p>
        </p:txBody>
      </p:sp>
    </p:spTree>
    <p:extLst>
      <p:ext uri="{BB962C8B-B14F-4D97-AF65-F5344CB8AC3E}">
        <p14:creationId xmlns:p14="http://schemas.microsoft.com/office/powerpoint/2010/main" val="3930272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0817" y="631767"/>
            <a:ext cx="7010536" cy="5586154"/>
          </a:xfrm>
          <a:prstGeom prst="rect">
            <a:avLst/>
          </a:prstGeom>
        </p:spPr>
      </p:pic>
      <p:sp>
        <p:nvSpPr>
          <p:cNvPr id="3" name="TextBox 2"/>
          <p:cNvSpPr txBox="1"/>
          <p:nvPr/>
        </p:nvSpPr>
        <p:spPr>
          <a:xfrm>
            <a:off x="1379913" y="3163234"/>
            <a:ext cx="1995055" cy="523220"/>
          </a:xfrm>
          <a:prstGeom prst="rect">
            <a:avLst/>
          </a:prstGeom>
          <a:noFill/>
        </p:spPr>
        <p:txBody>
          <a:bodyPr wrap="square" rtlCol="0">
            <a:spAutoFit/>
          </a:bodyPr>
          <a:lstStyle/>
          <a:p>
            <a:r>
              <a:rPr lang="en-US" sz="2800" b="1" dirty="0" smtClean="0"/>
              <a:t>Place Trees</a:t>
            </a:r>
            <a:endParaRPr lang="en-US" sz="2800" b="1" dirty="0"/>
          </a:p>
        </p:txBody>
      </p:sp>
    </p:spTree>
    <p:extLst>
      <p:ext uri="{BB962C8B-B14F-4D97-AF65-F5344CB8AC3E}">
        <p14:creationId xmlns:p14="http://schemas.microsoft.com/office/powerpoint/2010/main" val="1269122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9081" y="631766"/>
            <a:ext cx="7215609" cy="5602779"/>
          </a:xfrm>
          <a:prstGeom prst="rect">
            <a:avLst/>
          </a:prstGeom>
        </p:spPr>
      </p:pic>
      <p:sp>
        <p:nvSpPr>
          <p:cNvPr id="3" name="TextBox 2"/>
          <p:cNvSpPr txBox="1"/>
          <p:nvPr/>
        </p:nvSpPr>
        <p:spPr>
          <a:xfrm>
            <a:off x="897775" y="2956101"/>
            <a:ext cx="2761306" cy="954107"/>
          </a:xfrm>
          <a:prstGeom prst="rect">
            <a:avLst/>
          </a:prstGeom>
          <a:noFill/>
        </p:spPr>
        <p:txBody>
          <a:bodyPr wrap="square" rtlCol="0">
            <a:spAutoFit/>
          </a:bodyPr>
          <a:lstStyle/>
          <a:p>
            <a:r>
              <a:rPr lang="en-US" sz="2800" b="1" dirty="0" smtClean="0"/>
              <a:t>Model Crown Growth</a:t>
            </a:r>
            <a:endParaRPr lang="en-US" sz="2800" b="1" dirty="0"/>
          </a:p>
        </p:txBody>
      </p:sp>
    </p:spTree>
    <p:extLst>
      <p:ext uri="{BB962C8B-B14F-4D97-AF65-F5344CB8AC3E}">
        <p14:creationId xmlns:p14="http://schemas.microsoft.com/office/powerpoint/2010/main" val="671396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4472" y="645874"/>
            <a:ext cx="7281950" cy="5600094"/>
          </a:xfrm>
          <a:prstGeom prst="rect">
            <a:avLst/>
          </a:prstGeom>
        </p:spPr>
      </p:pic>
      <p:sp>
        <p:nvSpPr>
          <p:cNvPr id="3" name="TextBox 2"/>
          <p:cNvSpPr txBox="1"/>
          <p:nvPr/>
        </p:nvSpPr>
        <p:spPr>
          <a:xfrm>
            <a:off x="764770" y="3184311"/>
            <a:ext cx="2942705" cy="523220"/>
          </a:xfrm>
          <a:prstGeom prst="rect">
            <a:avLst/>
          </a:prstGeom>
          <a:noFill/>
        </p:spPr>
        <p:txBody>
          <a:bodyPr wrap="square" rtlCol="0">
            <a:spAutoFit/>
          </a:bodyPr>
          <a:lstStyle/>
          <a:p>
            <a:r>
              <a:rPr lang="en-US" sz="2800" b="1" dirty="0" smtClean="0"/>
              <a:t>Estimate Benefits</a:t>
            </a:r>
            <a:endParaRPr lang="en-US" sz="2800" b="1" dirty="0"/>
          </a:p>
        </p:txBody>
      </p:sp>
    </p:spTree>
    <p:extLst>
      <p:ext uri="{BB962C8B-B14F-4D97-AF65-F5344CB8AC3E}">
        <p14:creationId xmlns:p14="http://schemas.microsoft.com/office/powerpoint/2010/main" val="2590292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3092" y="665018"/>
            <a:ext cx="7146209" cy="5556835"/>
          </a:xfrm>
          <a:prstGeom prst="rect">
            <a:avLst/>
          </a:prstGeom>
        </p:spPr>
      </p:pic>
      <p:sp>
        <p:nvSpPr>
          <p:cNvPr id="3" name="TextBox 2"/>
          <p:cNvSpPr txBox="1"/>
          <p:nvPr/>
        </p:nvSpPr>
        <p:spPr>
          <a:xfrm>
            <a:off x="1014153" y="3181825"/>
            <a:ext cx="2709949" cy="523220"/>
          </a:xfrm>
          <a:prstGeom prst="rect">
            <a:avLst/>
          </a:prstGeom>
          <a:noFill/>
        </p:spPr>
        <p:txBody>
          <a:bodyPr wrap="square" rtlCol="0">
            <a:spAutoFit/>
          </a:bodyPr>
          <a:lstStyle/>
          <a:p>
            <a:r>
              <a:rPr lang="en-US" sz="2800" b="1" dirty="0" smtClean="0"/>
              <a:t>Review Benefits</a:t>
            </a:r>
            <a:endParaRPr lang="en-US" sz="2800" b="1" dirty="0"/>
          </a:p>
        </p:txBody>
      </p:sp>
    </p:spTree>
    <p:extLst>
      <p:ext uri="{BB962C8B-B14F-4D97-AF65-F5344CB8AC3E}">
        <p14:creationId xmlns:p14="http://schemas.microsoft.com/office/powerpoint/2010/main" val="1685897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Franklin Gothic Medium" panose="020B0603020102020204" pitchFamily="34" charset="0"/>
              </a:rPr>
              <a:t>Activity 3: Land Manager Role Play</a:t>
            </a:r>
            <a:endParaRPr lang="en-US" dirty="0">
              <a:latin typeface="Franklin Gothic Medium" panose="020B0603020102020204" pitchFamily="34" charset="0"/>
            </a:endParaRPr>
          </a:p>
        </p:txBody>
      </p:sp>
      <p:sp>
        <p:nvSpPr>
          <p:cNvPr id="3" name="Text Placeholder 2"/>
          <p:cNvSpPr>
            <a:spLocks noGrp="1"/>
          </p:cNvSpPr>
          <p:nvPr>
            <p:ph type="body" idx="1"/>
          </p:nvPr>
        </p:nvSpPr>
        <p:spPr>
          <a:xfrm>
            <a:off x="1295400" y="2488085"/>
            <a:ext cx="4718304" cy="415536"/>
          </a:xfrm>
        </p:spPr>
        <p:txBody>
          <a:bodyPr/>
          <a:lstStyle/>
          <a:p>
            <a:r>
              <a:rPr lang="en-US" dirty="0" smtClean="0">
                <a:latin typeface="Franklin Gothic Medium" panose="020B0603020102020204" pitchFamily="34" charset="0"/>
              </a:rPr>
              <a:t>Overview</a:t>
            </a:r>
            <a:endParaRPr lang="en-US" dirty="0">
              <a:latin typeface="Franklin Gothic Medium" panose="020B0603020102020204" pitchFamily="34" charset="0"/>
            </a:endParaRPr>
          </a:p>
        </p:txBody>
      </p:sp>
      <p:sp>
        <p:nvSpPr>
          <p:cNvPr id="4" name="Content Placeholder 3"/>
          <p:cNvSpPr>
            <a:spLocks noGrp="1"/>
          </p:cNvSpPr>
          <p:nvPr>
            <p:ph sz="half" idx="2"/>
          </p:nvPr>
        </p:nvSpPr>
        <p:spPr>
          <a:xfrm>
            <a:off x="1295400" y="2903622"/>
            <a:ext cx="4718304" cy="3328736"/>
          </a:xfrm>
        </p:spPr>
        <p:txBody>
          <a:bodyPr>
            <a:noAutofit/>
          </a:bodyPr>
          <a:lstStyle/>
          <a:p>
            <a:r>
              <a:rPr lang="en-US" sz="1800" dirty="0" smtClean="0">
                <a:latin typeface="Franklin Gothic Medium" panose="020B0603020102020204" pitchFamily="34" charset="0"/>
              </a:rPr>
              <a:t>Now that students know how the </a:t>
            </a:r>
            <a:r>
              <a:rPr lang="en-US" sz="1800" dirty="0" err="1" smtClean="0">
                <a:latin typeface="Franklin Gothic Medium" panose="020B0603020102020204" pitchFamily="34" charset="0"/>
              </a:rPr>
              <a:t>i</a:t>
            </a:r>
            <a:r>
              <a:rPr lang="en-US" sz="1800" dirty="0" smtClean="0">
                <a:latin typeface="Franklin Gothic Medium" panose="020B0603020102020204" pitchFamily="34" charset="0"/>
              </a:rPr>
              <a:t>-Tree tool, they will apply what they’ve learned as they role-play being land managers</a:t>
            </a:r>
            <a:endParaRPr lang="en-US" sz="1800" dirty="0">
              <a:latin typeface="Franklin Gothic Medium" panose="020B0603020102020204" pitchFamily="34" charset="0"/>
            </a:endParaRPr>
          </a:p>
        </p:txBody>
      </p:sp>
      <p:sp>
        <p:nvSpPr>
          <p:cNvPr id="5" name="Text Placeholder 4"/>
          <p:cNvSpPr>
            <a:spLocks noGrp="1"/>
          </p:cNvSpPr>
          <p:nvPr>
            <p:ph type="body" sz="quarter" idx="3"/>
          </p:nvPr>
        </p:nvSpPr>
        <p:spPr>
          <a:xfrm>
            <a:off x="6180670" y="2488085"/>
            <a:ext cx="4718304" cy="415536"/>
          </a:xfrm>
        </p:spPr>
        <p:txBody>
          <a:bodyPr/>
          <a:lstStyle/>
          <a:p>
            <a:r>
              <a:rPr lang="en-US" dirty="0" smtClean="0">
                <a:latin typeface="Franklin Gothic Medium" panose="020B0603020102020204" pitchFamily="34" charset="0"/>
              </a:rPr>
              <a:t>Objectives</a:t>
            </a:r>
            <a:endParaRPr lang="en-US" dirty="0">
              <a:latin typeface="Franklin Gothic Medium" panose="020B0603020102020204" pitchFamily="34" charset="0"/>
            </a:endParaRPr>
          </a:p>
        </p:txBody>
      </p:sp>
      <p:sp>
        <p:nvSpPr>
          <p:cNvPr id="6" name="Content Placeholder 5"/>
          <p:cNvSpPr>
            <a:spLocks noGrp="1"/>
          </p:cNvSpPr>
          <p:nvPr>
            <p:ph sz="quarter" idx="4"/>
          </p:nvPr>
        </p:nvSpPr>
        <p:spPr>
          <a:xfrm>
            <a:off x="6180670" y="2903621"/>
            <a:ext cx="4718304" cy="3176337"/>
          </a:xfrm>
        </p:spPr>
        <p:txBody>
          <a:bodyPr>
            <a:normAutofit/>
          </a:bodyPr>
          <a:lstStyle/>
          <a:p>
            <a:r>
              <a:rPr lang="en-US" dirty="0" smtClean="0">
                <a:latin typeface="Franklin Gothic Medium" panose="020B0603020102020204" pitchFamily="34" charset="0"/>
              </a:rPr>
              <a:t>Students learn how the </a:t>
            </a:r>
            <a:r>
              <a:rPr lang="en-US" dirty="0" err="1" smtClean="0">
                <a:latin typeface="Franklin Gothic Medium" panose="020B0603020102020204" pitchFamily="34" charset="0"/>
              </a:rPr>
              <a:t>i</a:t>
            </a:r>
            <a:r>
              <a:rPr lang="en-US" dirty="0" smtClean="0">
                <a:latin typeface="Franklin Gothic Medium" panose="020B0603020102020204" pitchFamily="34" charset="0"/>
              </a:rPr>
              <a:t>-Tree tool can be used to help solve landscape design problems</a:t>
            </a:r>
          </a:p>
          <a:p>
            <a:r>
              <a:rPr lang="en-US" dirty="0" smtClean="0">
                <a:latin typeface="Franklin Gothic Medium" panose="020B0603020102020204" pitchFamily="34" charset="0"/>
              </a:rPr>
              <a:t>Students will gain skills in presenting and communicating scientific information</a:t>
            </a:r>
            <a:endParaRPr lang="en-US" dirty="0">
              <a:latin typeface="Franklin Gothic Medium" panose="020B06030201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239" y="4036545"/>
            <a:ext cx="2582626" cy="1832913"/>
          </a:xfrm>
          <a:prstGeom prst="rect">
            <a:avLst/>
          </a:prstGeom>
        </p:spPr>
      </p:pic>
    </p:spTree>
    <p:extLst>
      <p:ext uri="{BB962C8B-B14F-4D97-AF65-F5344CB8AC3E}">
        <p14:creationId xmlns:p14="http://schemas.microsoft.com/office/powerpoint/2010/main" val="428029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Careers in Land Management</a:t>
            </a:r>
            <a:endParaRPr lang="en-US" dirty="0">
              <a:latin typeface="Franklin Gothic Medium" panose="020B0603020102020204" pitchFamily="34" charset="0"/>
            </a:endParaRPr>
          </a:p>
        </p:txBody>
      </p:sp>
      <p:sp>
        <p:nvSpPr>
          <p:cNvPr id="5" name="Content Placeholder 4"/>
          <p:cNvSpPr>
            <a:spLocks noGrp="1"/>
          </p:cNvSpPr>
          <p:nvPr>
            <p:ph sz="half" idx="1"/>
          </p:nvPr>
        </p:nvSpPr>
        <p:spPr/>
        <p:txBody>
          <a:bodyPr>
            <a:normAutofit lnSpcReduction="10000"/>
          </a:bodyPr>
          <a:lstStyle/>
          <a:p>
            <a:r>
              <a:rPr lang="en-US" dirty="0" smtClean="0">
                <a:latin typeface="Franklin Gothic Medium" panose="020B0603020102020204" pitchFamily="34" charset="0"/>
              </a:rPr>
              <a:t>Landscape Architect/Designer</a:t>
            </a:r>
          </a:p>
          <a:p>
            <a:r>
              <a:rPr lang="en-US" dirty="0" smtClean="0">
                <a:latin typeface="Franklin Gothic Medium" panose="020B0603020102020204" pitchFamily="34" charset="0"/>
              </a:rPr>
              <a:t>Urban Planner</a:t>
            </a:r>
          </a:p>
          <a:p>
            <a:r>
              <a:rPr lang="en-US" dirty="0" smtClean="0">
                <a:latin typeface="Franklin Gothic Medium" panose="020B0603020102020204" pitchFamily="34" charset="0"/>
              </a:rPr>
              <a:t>Forester</a:t>
            </a:r>
          </a:p>
          <a:p>
            <a:r>
              <a:rPr lang="en-US" dirty="0" smtClean="0">
                <a:latin typeface="Franklin Gothic Medium" panose="020B0603020102020204" pitchFamily="34" charset="0"/>
              </a:rPr>
              <a:t>Forest Fire Manager</a:t>
            </a:r>
          </a:p>
          <a:p>
            <a:r>
              <a:rPr lang="en-US" dirty="0" smtClean="0">
                <a:latin typeface="Franklin Gothic Medium" panose="020B0603020102020204" pitchFamily="34" charset="0"/>
              </a:rPr>
              <a:t>Urban Forester</a:t>
            </a:r>
          </a:p>
          <a:p>
            <a:r>
              <a:rPr lang="en-US" dirty="0" smtClean="0">
                <a:latin typeface="Franklin Gothic Medium" panose="020B0603020102020204" pitchFamily="34" charset="0"/>
              </a:rPr>
              <a:t>Arborist</a:t>
            </a:r>
          </a:p>
          <a:p>
            <a:r>
              <a:rPr lang="en-US" dirty="0" err="1" smtClean="0">
                <a:latin typeface="Franklin Gothic Medium" panose="020B0603020102020204" pitchFamily="34" charset="0"/>
              </a:rPr>
              <a:t>Silviculturalist</a:t>
            </a:r>
            <a:endParaRPr lang="en-US" dirty="0">
              <a:latin typeface="Franklin Gothic Medium" panose="020B0603020102020204" pitchFamily="34"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92925" y="2567781"/>
            <a:ext cx="3295650" cy="3295650"/>
          </a:xfrm>
        </p:spPr>
      </p:pic>
    </p:spTree>
    <p:extLst>
      <p:ext uri="{BB962C8B-B14F-4D97-AF65-F5344CB8AC3E}">
        <p14:creationId xmlns:p14="http://schemas.microsoft.com/office/powerpoint/2010/main" val="401035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Role-Play</a:t>
            </a:r>
            <a:endParaRPr lang="en-US" dirty="0">
              <a:latin typeface="Franklin Gothic Medium" panose="020B0603020102020204" pitchFamily="34" charset="0"/>
            </a:endParaRPr>
          </a:p>
        </p:txBody>
      </p:sp>
      <p:sp>
        <p:nvSpPr>
          <p:cNvPr id="3" name="Content Placeholder 2"/>
          <p:cNvSpPr>
            <a:spLocks noGrp="1"/>
          </p:cNvSpPr>
          <p:nvPr>
            <p:ph sz="half" idx="1"/>
          </p:nvPr>
        </p:nvSpPr>
        <p:spPr/>
        <p:txBody>
          <a:bodyPr>
            <a:normAutofit lnSpcReduction="10000"/>
          </a:bodyPr>
          <a:lstStyle/>
          <a:p>
            <a:r>
              <a:rPr lang="en-US" dirty="0" smtClean="0">
                <a:latin typeface="Franklin Gothic Medium" panose="020B0603020102020204" pitchFamily="34" charset="0"/>
              </a:rPr>
              <a:t>Students role-play being land managers who are tasked with developing a plan to increase the number of trees on the school grounds (or other designated area).</a:t>
            </a:r>
          </a:p>
          <a:p>
            <a:r>
              <a:rPr lang="en-US" dirty="0" smtClean="0">
                <a:latin typeface="Franklin Gothic Medium" panose="020B0603020102020204" pitchFamily="34" charset="0"/>
              </a:rPr>
              <a:t>Opportunity to apply critical-thinking and problem-solving skills in a real-world situation</a:t>
            </a:r>
            <a:endParaRPr lang="en-US" dirty="0">
              <a:latin typeface="Franklin Gothic Medium" panose="020B060302010202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33938" y="2435571"/>
            <a:ext cx="3777598" cy="3772724"/>
          </a:xfrm>
        </p:spPr>
      </p:pic>
    </p:spTree>
    <p:extLst>
      <p:ext uri="{BB962C8B-B14F-4D97-AF65-F5344CB8AC3E}">
        <p14:creationId xmlns:p14="http://schemas.microsoft.com/office/powerpoint/2010/main" val="2332785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Use </a:t>
            </a:r>
            <a:r>
              <a:rPr lang="en-US" dirty="0" err="1" smtClean="0">
                <a:latin typeface="Franklin Gothic Medium" panose="020B0603020102020204" pitchFamily="34" charset="0"/>
              </a:rPr>
              <a:t>i</a:t>
            </a:r>
            <a:r>
              <a:rPr lang="en-US" dirty="0" smtClean="0">
                <a:latin typeface="Franklin Gothic Medium" panose="020B0603020102020204" pitchFamily="34" charset="0"/>
              </a:rPr>
              <a:t>-Tree Tools</a:t>
            </a:r>
            <a:endParaRPr lang="en-US" dirty="0">
              <a:latin typeface="Franklin Gothic Medium" panose="020B0603020102020204" pitchFamily="34" charset="0"/>
            </a:endParaRPr>
          </a:p>
        </p:txBody>
      </p:sp>
      <p:sp>
        <p:nvSpPr>
          <p:cNvPr id="3" name="Content Placeholder 2"/>
          <p:cNvSpPr>
            <a:spLocks noGrp="1"/>
          </p:cNvSpPr>
          <p:nvPr>
            <p:ph sz="half" idx="1"/>
          </p:nvPr>
        </p:nvSpPr>
        <p:spPr/>
        <p:txBody>
          <a:bodyPr/>
          <a:lstStyle/>
          <a:p>
            <a:r>
              <a:rPr lang="en-US" dirty="0" err="1" smtClean="0">
                <a:latin typeface="Franklin Gothic Medium" panose="020B0603020102020204" pitchFamily="34" charset="0"/>
              </a:rPr>
              <a:t>i</a:t>
            </a:r>
            <a:r>
              <a:rPr lang="en-US" dirty="0" smtClean="0">
                <a:latin typeface="Franklin Gothic Medium" panose="020B0603020102020204" pitchFamily="34" charset="0"/>
              </a:rPr>
              <a:t>-Tree Design</a:t>
            </a:r>
          </a:p>
          <a:p>
            <a:r>
              <a:rPr lang="en-US" dirty="0" err="1" smtClean="0">
                <a:latin typeface="Franklin Gothic Medium" panose="020B0603020102020204" pitchFamily="34" charset="0"/>
              </a:rPr>
              <a:t>i</a:t>
            </a:r>
            <a:r>
              <a:rPr lang="en-US" dirty="0" smtClean="0">
                <a:latin typeface="Franklin Gothic Medium" panose="020B0603020102020204" pitchFamily="34" charset="0"/>
              </a:rPr>
              <a:t>-Tree Species</a:t>
            </a:r>
          </a:p>
          <a:p>
            <a:pPr lvl="1"/>
            <a:r>
              <a:rPr lang="en-US" dirty="0" smtClean="0">
                <a:latin typeface="Franklin Gothic Medium" panose="020B0603020102020204" pitchFamily="34" charset="0"/>
                <a:hlinkClick r:id="rId2"/>
              </a:rPr>
              <a:t>https://species.itreetools.org</a:t>
            </a:r>
            <a:endParaRPr lang="en-US" dirty="0" smtClean="0">
              <a:latin typeface="Franklin Gothic Medium" panose="020B0603020102020204" pitchFamily="34" charset="0"/>
            </a:endParaRPr>
          </a:p>
          <a:p>
            <a:endParaRPr lang="en-US" dirty="0">
              <a:latin typeface="Franklin Gothic Medium" panose="020B0603020102020204" pitchFamily="34"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8928" y="2488005"/>
            <a:ext cx="2018168" cy="274198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474" y="3282089"/>
            <a:ext cx="2016882" cy="2741984"/>
          </a:xfrm>
          <a:prstGeom prst="rect">
            <a:avLst/>
          </a:prstGeom>
        </p:spPr>
      </p:pic>
    </p:spTree>
    <p:extLst>
      <p:ext uri="{BB962C8B-B14F-4D97-AF65-F5344CB8AC3E}">
        <p14:creationId xmlns:p14="http://schemas.microsoft.com/office/powerpoint/2010/main" val="1398222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Goal of the Plan</a:t>
            </a:r>
            <a:endParaRPr lang="en-US" dirty="0">
              <a:latin typeface="Franklin Gothic Medium" panose="020B0603020102020204" pitchFamily="34"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latin typeface="Franklin Gothic Medium" panose="020B0603020102020204" pitchFamily="34" charset="0"/>
              </a:rPr>
              <a:t>Increase shade to cool landscape</a:t>
            </a:r>
          </a:p>
          <a:p>
            <a:r>
              <a:rPr lang="en-US" dirty="0" smtClean="0">
                <a:latin typeface="Franklin Gothic Medium" panose="020B0603020102020204" pitchFamily="34" charset="0"/>
              </a:rPr>
              <a:t>Provide shelter and food for wildlife to increase biodiversity</a:t>
            </a:r>
          </a:p>
          <a:p>
            <a:r>
              <a:rPr lang="en-US" dirty="0" smtClean="0">
                <a:latin typeface="Franklin Gothic Medium" panose="020B0603020102020204" pitchFamily="34" charset="0"/>
              </a:rPr>
              <a:t>Intercept storm water runoff to slow erosion and protect a nearby stream</a:t>
            </a:r>
          </a:p>
          <a:p>
            <a:r>
              <a:rPr lang="en-US" dirty="0" smtClean="0">
                <a:latin typeface="Franklin Gothic Medium" panose="020B0603020102020204" pitchFamily="34" charset="0"/>
              </a:rPr>
              <a:t>Enhance the beauty of the area and provide a relaxing place to study</a:t>
            </a:r>
          </a:p>
          <a:p>
            <a:r>
              <a:rPr lang="en-US" dirty="0" smtClean="0">
                <a:latin typeface="Franklin Gothic Medium" panose="020B0603020102020204" pitchFamily="34" charset="0"/>
              </a:rPr>
              <a:t>Absorb air pollutants (O</a:t>
            </a:r>
            <a:r>
              <a:rPr lang="en-US" sz="1200" dirty="0" smtClean="0">
                <a:latin typeface="Franklin Gothic Medium" panose="020B0603020102020204" pitchFamily="34" charset="0"/>
              </a:rPr>
              <a:t>3</a:t>
            </a:r>
            <a:r>
              <a:rPr lang="en-US" dirty="0" smtClean="0">
                <a:latin typeface="Franklin Gothic Medium" panose="020B0603020102020204" pitchFamily="34" charset="0"/>
              </a:rPr>
              <a:t>, NO</a:t>
            </a:r>
            <a:r>
              <a:rPr lang="en-US" sz="1200" dirty="0" smtClean="0">
                <a:latin typeface="Franklin Gothic Medium" panose="020B0603020102020204" pitchFamily="34" charset="0"/>
              </a:rPr>
              <a:t>2</a:t>
            </a:r>
            <a:r>
              <a:rPr lang="en-US" dirty="0" smtClean="0">
                <a:latin typeface="Franklin Gothic Medium" panose="020B0603020102020204" pitchFamily="34" charset="0"/>
              </a:rPr>
              <a:t>, SO</a:t>
            </a:r>
            <a:r>
              <a:rPr lang="en-US" sz="1200" dirty="0" smtClean="0">
                <a:latin typeface="Franklin Gothic Medium" panose="020B0603020102020204" pitchFamily="34" charset="0"/>
              </a:rPr>
              <a:t>2</a:t>
            </a:r>
            <a:r>
              <a:rPr lang="en-US" dirty="0" smtClean="0">
                <a:latin typeface="Franklin Gothic Medium" panose="020B0603020102020204" pitchFamily="34" charset="0"/>
              </a:rPr>
              <a:t>)</a:t>
            </a:r>
          </a:p>
          <a:p>
            <a:r>
              <a:rPr lang="en-US" dirty="0" smtClean="0">
                <a:latin typeface="Franklin Gothic Medium" panose="020B0603020102020204" pitchFamily="34" charset="0"/>
              </a:rPr>
              <a:t>Reduce carbon dioxide</a:t>
            </a:r>
          </a:p>
          <a:p>
            <a:r>
              <a:rPr lang="en-US" dirty="0" smtClean="0">
                <a:latin typeface="Franklin Gothic Medium" panose="020B0603020102020204" pitchFamily="34" charset="0"/>
              </a:rPr>
              <a:t>Combination of 2 or more of above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72001" y="2823410"/>
            <a:ext cx="4071936" cy="2537791"/>
          </a:xfrm>
        </p:spPr>
      </p:pic>
    </p:spTree>
    <p:extLst>
      <p:ext uri="{BB962C8B-B14F-4D97-AF65-F5344CB8AC3E}">
        <p14:creationId xmlns:p14="http://schemas.microsoft.com/office/powerpoint/2010/main" val="3509948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Franklin Gothic Medium" panose="020B0603020102020204" pitchFamily="34" charset="0"/>
              </a:rPr>
              <a:t>Application of STEM </a:t>
            </a:r>
            <a:r>
              <a:rPr lang="en-US" dirty="0">
                <a:latin typeface="Franklin Gothic Medium" panose="020B0603020102020204" pitchFamily="34" charset="0"/>
              </a:rPr>
              <a:t>Skills</a:t>
            </a:r>
            <a:br>
              <a:rPr lang="en-US" dirty="0">
                <a:latin typeface="Franklin Gothic Medium" panose="020B0603020102020204" pitchFamily="34" charset="0"/>
              </a:rPr>
            </a:br>
            <a:r>
              <a:rPr lang="en-US" sz="2000" dirty="0">
                <a:latin typeface="Franklin Gothic Medium" panose="020B0603020102020204" pitchFamily="34" charset="0"/>
              </a:rPr>
              <a:t>Addresses concepts in biology, ecology, economics, language arts, and technology. In addition to developing content knowledge, students develop critical thinking skills and discover the importance of scientific investigation.</a:t>
            </a:r>
            <a:br>
              <a:rPr lang="en-US" sz="2000" dirty="0">
                <a:latin typeface="Franklin Gothic Medium" panose="020B0603020102020204" pitchFamily="34" charset="0"/>
              </a:rPr>
            </a:br>
            <a:endParaRPr lang="en-US" sz="2000" dirty="0">
              <a:latin typeface="Franklin Gothic Medium" panose="020B0603020102020204" pitchFamily="34" charset="0"/>
            </a:endParaRPr>
          </a:p>
        </p:txBody>
      </p:sp>
      <p:sp>
        <p:nvSpPr>
          <p:cNvPr id="6" name="Content Placeholder 5"/>
          <p:cNvSpPr>
            <a:spLocks noGrp="1"/>
          </p:cNvSpPr>
          <p:nvPr>
            <p:ph sz="half" idx="1"/>
          </p:nvPr>
        </p:nvSpPr>
        <p:spPr/>
        <p:txBody>
          <a:bodyPr>
            <a:normAutofit fontScale="62500" lnSpcReduction="20000"/>
          </a:bodyPr>
          <a:lstStyle/>
          <a:p>
            <a:r>
              <a:rPr lang="en-US" dirty="0">
                <a:latin typeface="Franklin Gothic Medium" panose="020B0603020102020204" pitchFamily="34" charset="0"/>
              </a:rPr>
              <a:t>I</a:t>
            </a:r>
            <a:r>
              <a:rPr lang="en-US" dirty="0" smtClean="0">
                <a:latin typeface="Franklin Gothic Medium" panose="020B0603020102020204" pitchFamily="34" charset="0"/>
              </a:rPr>
              <a:t>dentify </a:t>
            </a:r>
            <a:r>
              <a:rPr lang="en-US" dirty="0">
                <a:latin typeface="Franklin Gothic Medium" panose="020B0603020102020204" pitchFamily="34" charset="0"/>
              </a:rPr>
              <a:t>trees</a:t>
            </a:r>
          </a:p>
          <a:p>
            <a:r>
              <a:rPr lang="en-US" dirty="0">
                <a:latin typeface="Franklin Gothic Medium" panose="020B0603020102020204" pitchFamily="34" charset="0"/>
              </a:rPr>
              <a:t>M</a:t>
            </a:r>
            <a:r>
              <a:rPr lang="en-US" dirty="0" smtClean="0">
                <a:latin typeface="Franklin Gothic Medium" panose="020B0603020102020204" pitchFamily="34" charset="0"/>
              </a:rPr>
              <a:t>easure </a:t>
            </a:r>
            <a:r>
              <a:rPr lang="en-US" dirty="0">
                <a:latin typeface="Franklin Gothic Medium" panose="020B0603020102020204" pitchFamily="34" charset="0"/>
              </a:rPr>
              <a:t>and assess the health of trees</a:t>
            </a:r>
          </a:p>
          <a:p>
            <a:r>
              <a:rPr lang="en-US" dirty="0" smtClean="0">
                <a:latin typeface="Franklin Gothic Medium" panose="020B0603020102020204" pitchFamily="34" charset="0"/>
              </a:rPr>
              <a:t>Assess the </a:t>
            </a:r>
            <a:r>
              <a:rPr lang="en-US" dirty="0">
                <a:latin typeface="Franklin Gothic Medium" panose="020B0603020102020204" pitchFamily="34" charset="0"/>
              </a:rPr>
              <a:t>value of trees and their role in mitigating greenhouse gases, improving air quality, intercepting </a:t>
            </a:r>
            <a:r>
              <a:rPr lang="en-US" dirty="0" err="1">
                <a:latin typeface="Franklin Gothic Medium" panose="020B0603020102020204" pitchFamily="34" charset="0"/>
              </a:rPr>
              <a:t>stormwater</a:t>
            </a:r>
            <a:r>
              <a:rPr lang="en-US" dirty="0">
                <a:latin typeface="Franklin Gothic Medium" panose="020B0603020102020204" pitchFamily="34" charset="0"/>
              </a:rPr>
              <a:t>, lowering a building’s energy use, etc.</a:t>
            </a:r>
          </a:p>
          <a:p>
            <a:r>
              <a:rPr lang="en-US" dirty="0">
                <a:latin typeface="Franklin Gothic Medium" panose="020B0603020102020204" pitchFamily="34" charset="0"/>
              </a:rPr>
              <a:t>C</a:t>
            </a:r>
            <a:r>
              <a:rPr lang="en-US" dirty="0" smtClean="0">
                <a:latin typeface="Franklin Gothic Medium" panose="020B0603020102020204" pitchFamily="34" charset="0"/>
              </a:rPr>
              <a:t>alculate </a:t>
            </a:r>
            <a:r>
              <a:rPr lang="en-US" dirty="0">
                <a:latin typeface="Franklin Gothic Medium" panose="020B0603020102020204" pitchFamily="34" charset="0"/>
              </a:rPr>
              <a:t>the dollar value of the benefits provided by a tree or a set of trees</a:t>
            </a:r>
          </a:p>
          <a:p>
            <a:r>
              <a:rPr lang="en-US" dirty="0">
                <a:latin typeface="Franklin Gothic Medium" panose="020B0603020102020204" pitchFamily="34" charset="0"/>
              </a:rPr>
              <a:t>A</a:t>
            </a:r>
            <a:r>
              <a:rPr lang="en-US" dirty="0" smtClean="0">
                <a:latin typeface="Franklin Gothic Medium" panose="020B0603020102020204" pitchFamily="34" charset="0"/>
              </a:rPr>
              <a:t>nalyze </a:t>
            </a:r>
            <a:r>
              <a:rPr lang="en-US" dirty="0">
                <a:latin typeface="Franklin Gothic Medium" panose="020B0603020102020204" pitchFamily="34" charset="0"/>
              </a:rPr>
              <a:t>and interpret their findings</a:t>
            </a:r>
          </a:p>
          <a:p>
            <a:r>
              <a:rPr lang="en-US" dirty="0">
                <a:latin typeface="Franklin Gothic Medium" panose="020B0603020102020204" pitchFamily="34" charset="0"/>
              </a:rPr>
              <a:t>U</a:t>
            </a:r>
            <a:r>
              <a:rPr lang="en-US" dirty="0" smtClean="0">
                <a:latin typeface="Franklin Gothic Medium" panose="020B0603020102020204" pitchFamily="34" charset="0"/>
              </a:rPr>
              <a:t>se </a:t>
            </a:r>
            <a:r>
              <a:rPr lang="en-US" dirty="0" err="1">
                <a:latin typeface="Franklin Gothic Medium" panose="020B0603020102020204" pitchFamily="34" charset="0"/>
              </a:rPr>
              <a:t>i</a:t>
            </a:r>
            <a:r>
              <a:rPr lang="en-US" dirty="0">
                <a:latin typeface="Franklin Gothic Medium" panose="020B0603020102020204" pitchFamily="34" charset="0"/>
              </a:rPr>
              <a:t>-Tree tools to develop plans to improve the environmental functions that trees provide on their school grounds or in their community.</a:t>
            </a:r>
          </a:p>
          <a:p>
            <a:endParaRPr lang="en-US" dirty="0"/>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1725" y="2888655"/>
            <a:ext cx="4718050" cy="2653903"/>
          </a:xfrm>
        </p:spPr>
      </p:pic>
    </p:spTree>
    <p:extLst>
      <p:ext uri="{BB962C8B-B14F-4D97-AF65-F5344CB8AC3E}">
        <p14:creationId xmlns:p14="http://schemas.microsoft.com/office/powerpoint/2010/main" val="1946343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The Plan</a:t>
            </a:r>
            <a:endParaRPr lang="en-US" dirty="0">
              <a:latin typeface="Franklin Gothic Medium" panose="020B0603020102020204" pitchFamily="34" charset="0"/>
            </a:endParaRPr>
          </a:p>
        </p:txBody>
      </p:sp>
      <p:sp>
        <p:nvSpPr>
          <p:cNvPr id="3" name="Content Placeholder 2"/>
          <p:cNvSpPr>
            <a:spLocks noGrp="1"/>
          </p:cNvSpPr>
          <p:nvPr>
            <p:ph sz="half" idx="1"/>
          </p:nvPr>
        </p:nvSpPr>
        <p:spPr/>
        <p:txBody>
          <a:bodyPr/>
          <a:lstStyle/>
          <a:p>
            <a:r>
              <a:rPr lang="en-US" dirty="0" smtClean="0">
                <a:latin typeface="Franklin Gothic Medium" panose="020B0603020102020204" pitchFamily="34" charset="0"/>
              </a:rPr>
              <a:t>How many additional trees could be planted at the site?</a:t>
            </a:r>
          </a:p>
          <a:p>
            <a:r>
              <a:rPr lang="en-US" dirty="0" smtClean="0">
                <a:latin typeface="Franklin Gothic Medium" panose="020B0603020102020204" pitchFamily="34" charset="0"/>
              </a:rPr>
              <a:t>Which tree species should be planted to help achieve goal(s)?</a:t>
            </a:r>
          </a:p>
          <a:p>
            <a:r>
              <a:rPr lang="en-US" dirty="0" smtClean="0">
                <a:latin typeface="Franklin Gothic Medium" panose="020B0603020102020204" pitchFamily="34" charset="0"/>
              </a:rPr>
              <a:t>Develop plan</a:t>
            </a:r>
          </a:p>
          <a:p>
            <a:r>
              <a:rPr lang="en-US" dirty="0" smtClean="0">
                <a:latin typeface="Franklin Gothic Medium" panose="020B0603020102020204" pitchFamily="34" charset="0"/>
              </a:rPr>
              <a:t>Present plan</a:t>
            </a:r>
            <a:endParaRPr lang="en-US" dirty="0">
              <a:latin typeface="Franklin Gothic Medium" panose="020B0603020102020204" pitchFamily="34" charset="0"/>
            </a:endParaRPr>
          </a:p>
        </p:txBody>
      </p:sp>
      <p:sp>
        <p:nvSpPr>
          <p:cNvPr id="4" name="Content Placeholder 3"/>
          <p:cNvSpPr>
            <a:spLocks noGrp="1"/>
          </p:cNvSpPr>
          <p:nvPr>
            <p:ph sz="half" idx="2"/>
          </p:nvPr>
        </p:nvSpPr>
        <p:spPr/>
        <p:txBody>
          <a:bodyPr/>
          <a:lstStyle/>
          <a:p>
            <a:r>
              <a:rPr lang="en-US" dirty="0" smtClean="0">
                <a:latin typeface="Franklin Gothic Medium" panose="020B0603020102020204" pitchFamily="34" charset="0"/>
              </a:rPr>
              <a:t>Use Google Maps “satellite” view to locate site</a:t>
            </a:r>
          </a:p>
          <a:p>
            <a:r>
              <a:rPr lang="en-US" dirty="0" smtClean="0">
                <a:latin typeface="Franklin Gothic Medium" panose="020B0603020102020204" pitchFamily="34" charset="0"/>
              </a:rPr>
              <a:t>Use the </a:t>
            </a:r>
            <a:r>
              <a:rPr lang="en-US" dirty="0" err="1" smtClean="0">
                <a:latin typeface="Franklin Gothic Medium" panose="020B0603020102020204" pitchFamily="34" charset="0"/>
              </a:rPr>
              <a:t>i</a:t>
            </a:r>
            <a:r>
              <a:rPr lang="en-US" dirty="0" smtClean="0">
                <a:latin typeface="Franklin Gothic Medium" panose="020B0603020102020204" pitchFamily="34" charset="0"/>
              </a:rPr>
              <a:t>-Tree Species tool to select the best trees to achieve the goal(s).</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044979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Additional Considerations</a:t>
            </a:r>
            <a:endParaRPr lang="en-US" dirty="0">
              <a:latin typeface="Franklin Gothic Medium" panose="020B0603020102020204" pitchFamily="34"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latin typeface="Franklin Gothic Medium" panose="020B0603020102020204" pitchFamily="34" charset="0"/>
              </a:rPr>
              <a:t>Right Tree, Right Place</a:t>
            </a:r>
          </a:p>
          <a:p>
            <a:r>
              <a:rPr lang="en-US" dirty="0" smtClean="0">
                <a:latin typeface="Franklin Gothic Medium" panose="020B0603020102020204" pitchFamily="34" charset="0"/>
              </a:rPr>
              <a:t>Native species vs non-native species</a:t>
            </a:r>
          </a:p>
          <a:p>
            <a:r>
              <a:rPr lang="en-US" dirty="0" smtClean="0">
                <a:latin typeface="Franklin Gothic Medium" panose="020B0603020102020204" pitchFamily="34" charset="0"/>
              </a:rPr>
              <a:t>Invasive species</a:t>
            </a:r>
          </a:p>
          <a:p>
            <a:pPr lvl="1"/>
            <a:r>
              <a:rPr lang="en-US" dirty="0" smtClean="0">
                <a:latin typeface="Franklin Gothic Medium" panose="020B0603020102020204" pitchFamily="34" charset="0"/>
              </a:rPr>
              <a:t>Invasive Species Program Clemson University</a:t>
            </a:r>
          </a:p>
          <a:p>
            <a:r>
              <a:rPr lang="en-US" dirty="0" smtClean="0">
                <a:latin typeface="Franklin Gothic Medium" panose="020B0603020102020204" pitchFamily="34" charset="0"/>
              </a:rPr>
              <a:t>Soil Surveys</a:t>
            </a:r>
          </a:p>
          <a:p>
            <a:pPr lvl="1"/>
            <a:r>
              <a:rPr lang="en-US" dirty="0" smtClean="0">
                <a:latin typeface="Franklin Gothic Medium" panose="020B0603020102020204" pitchFamily="34" charset="0"/>
              </a:rPr>
              <a:t>Web Soil Survey</a:t>
            </a:r>
            <a:endParaRPr lang="en-US" dirty="0">
              <a:latin typeface="Franklin Gothic Medium" panose="020B0603020102020204" pitchFamily="34"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80672" y="2711230"/>
            <a:ext cx="5616388" cy="3159218"/>
          </a:xfrm>
        </p:spPr>
      </p:pic>
    </p:spTree>
    <p:extLst>
      <p:ext uri="{BB962C8B-B14F-4D97-AF65-F5344CB8AC3E}">
        <p14:creationId xmlns:p14="http://schemas.microsoft.com/office/powerpoint/2010/main" val="2533694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5870" y="648391"/>
            <a:ext cx="8014154" cy="5552904"/>
          </a:xfrm>
          <a:prstGeom prst="rect">
            <a:avLst/>
          </a:prstGeom>
        </p:spPr>
      </p:pic>
      <p:sp>
        <p:nvSpPr>
          <p:cNvPr id="3" name="TextBox 2"/>
          <p:cNvSpPr txBox="1"/>
          <p:nvPr/>
        </p:nvSpPr>
        <p:spPr>
          <a:xfrm>
            <a:off x="796637" y="2270681"/>
            <a:ext cx="2349233" cy="2308324"/>
          </a:xfrm>
          <a:prstGeom prst="rect">
            <a:avLst/>
          </a:prstGeom>
          <a:noFill/>
        </p:spPr>
        <p:txBody>
          <a:bodyPr wrap="square" rtlCol="0">
            <a:spAutoFit/>
          </a:bodyPr>
          <a:lstStyle/>
          <a:p>
            <a:r>
              <a:rPr lang="en-US" sz="2400" b="1" dirty="0" smtClean="0"/>
              <a:t>How could you improve the Fire Tower </a:t>
            </a:r>
            <a:r>
              <a:rPr lang="en-US" sz="2400" b="1" dirty="0" smtClean="0"/>
              <a:t>Center at Moore Farm &amp; Botanical Garden?</a:t>
            </a:r>
            <a:endParaRPr lang="en-US" sz="2400" b="1" dirty="0"/>
          </a:p>
        </p:txBody>
      </p:sp>
    </p:spTree>
    <p:extLst>
      <p:ext uri="{BB962C8B-B14F-4D97-AF65-F5344CB8AC3E}">
        <p14:creationId xmlns:p14="http://schemas.microsoft.com/office/powerpoint/2010/main" val="1900615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Franklin Gothic Medium" panose="020B0603020102020204" pitchFamily="34" charset="0"/>
              </a:rPr>
              <a:t>Questions?</a:t>
            </a:r>
            <a:endParaRPr lang="en-US" dirty="0">
              <a:latin typeface="Franklin Gothic Medium" panose="020B0603020102020204" pitchFamily="34" charset="0"/>
            </a:endParaRPr>
          </a:p>
        </p:txBody>
      </p:sp>
      <p:sp>
        <p:nvSpPr>
          <p:cNvPr id="3" name="TextBox 2"/>
          <p:cNvSpPr txBox="1"/>
          <p:nvPr/>
        </p:nvSpPr>
        <p:spPr>
          <a:xfrm>
            <a:off x="3688702" y="2914883"/>
            <a:ext cx="4814596" cy="523220"/>
          </a:xfrm>
          <a:prstGeom prst="rect">
            <a:avLst/>
          </a:prstGeom>
          <a:noFill/>
        </p:spPr>
        <p:txBody>
          <a:bodyPr wrap="square" rtlCol="0">
            <a:spAutoFit/>
          </a:bodyPr>
          <a:lstStyle/>
          <a:p>
            <a:pPr lvl="0" algn="ctr"/>
            <a:r>
              <a:rPr lang="en-US" sz="2800" dirty="0" smtClean="0">
                <a:solidFill>
                  <a:prstClr val="black"/>
                </a:solidFill>
              </a:rPr>
              <a:t>(YOUR CONTACT INFO)</a:t>
            </a:r>
            <a:endParaRPr lang="en-US" sz="2800" dirty="0">
              <a:solidFill>
                <a:prstClr val="black"/>
              </a:solidFill>
            </a:endParaRPr>
          </a:p>
        </p:txBody>
      </p:sp>
    </p:spTree>
    <p:extLst>
      <p:ext uri="{BB962C8B-B14F-4D97-AF65-F5344CB8AC3E}">
        <p14:creationId xmlns:p14="http://schemas.microsoft.com/office/powerpoint/2010/main" val="1672373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Franklin Gothic Medium" panose="020B0603020102020204" pitchFamily="34" charset="0"/>
              </a:rPr>
              <a:t>Teaching With </a:t>
            </a:r>
            <a:r>
              <a:rPr lang="en-US" dirty="0" err="1" smtClean="0">
                <a:latin typeface="Franklin Gothic Medium" panose="020B0603020102020204" pitchFamily="34" charset="0"/>
              </a:rPr>
              <a:t>i</a:t>
            </a:r>
            <a:r>
              <a:rPr lang="en-US" dirty="0" smtClean="0">
                <a:latin typeface="Franklin Gothic Medium" panose="020B0603020102020204" pitchFamily="34" charset="0"/>
              </a:rPr>
              <a:t>-Tree Module</a:t>
            </a:r>
            <a:endParaRPr lang="en-US" dirty="0">
              <a:latin typeface="Franklin Gothic Medium" panose="020B0603020102020204" pitchFamily="34" charset="0"/>
            </a:endParaRPr>
          </a:p>
        </p:txBody>
      </p:sp>
      <p:sp>
        <p:nvSpPr>
          <p:cNvPr id="7" name="Text Placeholder 6"/>
          <p:cNvSpPr>
            <a:spLocks noGrp="1"/>
          </p:cNvSpPr>
          <p:nvPr>
            <p:ph type="body" idx="1"/>
          </p:nvPr>
        </p:nvSpPr>
        <p:spPr/>
        <p:txBody>
          <a:bodyPr/>
          <a:lstStyle/>
          <a:p>
            <a:r>
              <a:rPr lang="en-US" dirty="0" smtClean="0">
                <a:latin typeface="Franklin Gothic Medium" panose="020B0603020102020204" pitchFamily="34" charset="0"/>
              </a:rPr>
              <a:t>Student Lessons</a:t>
            </a:r>
            <a:endParaRPr lang="en-US" dirty="0">
              <a:latin typeface="Franklin Gothic Medium" panose="020B0603020102020204" pitchFamily="34" charset="0"/>
            </a:endParaRPr>
          </a:p>
        </p:txBody>
      </p:sp>
      <p:sp>
        <p:nvSpPr>
          <p:cNvPr id="6" name="Content Placeholder 5"/>
          <p:cNvSpPr>
            <a:spLocks noGrp="1"/>
          </p:cNvSpPr>
          <p:nvPr>
            <p:ph sz="half" idx="2"/>
          </p:nvPr>
        </p:nvSpPr>
        <p:spPr/>
        <p:txBody>
          <a:bodyPr/>
          <a:lstStyle/>
          <a:p>
            <a:r>
              <a:rPr lang="en-US" dirty="0" smtClean="0">
                <a:latin typeface="Franklin Gothic Medium" panose="020B0603020102020204" pitchFamily="34" charset="0"/>
              </a:rPr>
              <a:t>Activity 1:  Tree Benefits and Identification</a:t>
            </a:r>
          </a:p>
          <a:p>
            <a:r>
              <a:rPr lang="en-US" dirty="0" smtClean="0">
                <a:latin typeface="Franklin Gothic Medium" panose="020B0603020102020204" pitchFamily="34" charset="0"/>
              </a:rPr>
              <a:t>Activity 2:  Tree Value</a:t>
            </a:r>
          </a:p>
          <a:p>
            <a:r>
              <a:rPr lang="en-US" dirty="0" smtClean="0">
                <a:latin typeface="Franklin Gothic Medium" panose="020B0603020102020204" pitchFamily="34" charset="0"/>
              </a:rPr>
              <a:t>Activity 3:  Land Manager Role Play</a:t>
            </a:r>
            <a:endParaRPr lang="en-US" dirty="0">
              <a:latin typeface="Franklin Gothic Medium" panose="020B0603020102020204" pitchFamily="34" charset="0"/>
            </a:endParaRPr>
          </a:p>
        </p:txBody>
      </p:sp>
      <p:sp>
        <p:nvSpPr>
          <p:cNvPr id="8" name="Text Placeholder 7"/>
          <p:cNvSpPr>
            <a:spLocks noGrp="1"/>
          </p:cNvSpPr>
          <p:nvPr>
            <p:ph type="body" sz="quarter" idx="3"/>
          </p:nvPr>
        </p:nvSpPr>
        <p:spPr/>
        <p:txBody>
          <a:bodyPr/>
          <a:lstStyle/>
          <a:p>
            <a:r>
              <a:rPr lang="en-US" dirty="0" smtClean="0">
                <a:latin typeface="Franklin Gothic Medium" panose="020B0603020102020204" pitchFamily="34" charset="0"/>
              </a:rPr>
              <a:t>Supporting Resources</a:t>
            </a:r>
            <a:endParaRPr lang="en-US" dirty="0">
              <a:latin typeface="Franklin Gothic Medium" panose="020B0603020102020204" pitchFamily="34" charset="0"/>
            </a:endParaRPr>
          </a:p>
        </p:txBody>
      </p:sp>
      <p:sp>
        <p:nvSpPr>
          <p:cNvPr id="9" name="Content Placeholder 8"/>
          <p:cNvSpPr>
            <a:spLocks noGrp="1"/>
          </p:cNvSpPr>
          <p:nvPr>
            <p:ph sz="quarter" idx="4"/>
          </p:nvPr>
        </p:nvSpPr>
        <p:spPr/>
        <p:txBody>
          <a:bodyPr/>
          <a:lstStyle/>
          <a:p>
            <a:r>
              <a:rPr lang="en-US" dirty="0" smtClean="0">
                <a:latin typeface="Franklin Gothic Medium" panose="020B0603020102020204" pitchFamily="34" charset="0"/>
              </a:rPr>
              <a:t>Video tutorials</a:t>
            </a:r>
          </a:p>
          <a:p>
            <a:r>
              <a:rPr lang="en-US" dirty="0" smtClean="0">
                <a:latin typeface="Franklin Gothic Medium" panose="020B0603020102020204" pitchFamily="34" charset="0"/>
              </a:rPr>
              <a:t>Lesson plans</a:t>
            </a:r>
          </a:p>
          <a:p>
            <a:r>
              <a:rPr lang="en-US" dirty="0" smtClean="0">
                <a:latin typeface="Franklin Gothic Medium" panose="020B0603020102020204" pitchFamily="34" charset="0"/>
              </a:rPr>
              <a:t>Student worksheet, and more!</a:t>
            </a:r>
            <a:endParaRPr lang="en-US" dirty="0">
              <a:latin typeface="Franklin Gothic Medium" panose="020B0603020102020204" pitchFamily="34" charset="0"/>
            </a:endParaRPr>
          </a:p>
        </p:txBody>
      </p:sp>
    </p:spTree>
    <p:extLst>
      <p:ext uri="{BB962C8B-B14F-4D97-AF65-F5344CB8AC3E}">
        <p14:creationId xmlns:p14="http://schemas.microsoft.com/office/powerpoint/2010/main" val="3414129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Activity Features</a:t>
            </a:r>
            <a:endParaRPr lang="en-US" dirty="0">
              <a:latin typeface="Franklin Gothic Medium" panose="020B0603020102020204" pitchFamily="34" charset="0"/>
            </a:endParaRPr>
          </a:p>
        </p:txBody>
      </p:sp>
      <p:sp>
        <p:nvSpPr>
          <p:cNvPr id="8" name="Content Placeholder 7"/>
          <p:cNvSpPr>
            <a:spLocks noGrp="1"/>
          </p:cNvSpPr>
          <p:nvPr>
            <p:ph sz="half" idx="1"/>
          </p:nvPr>
        </p:nvSpPr>
        <p:spPr/>
        <p:txBody>
          <a:bodyPr>
            <a:normAutofit lnSpcReduction="10000"/>
          </a:bodyPr>
          <a:lstStyle/>
          <a:p>
            <a:r>
              <a:rPr lang="en-US" dirty="0" smtClean="0">
                <a:latin typeface="Franklin Gothic Medium" panose="020B0603020102020204" pitchFamily="34" charset="0"/>
              </a:rPr>
              <a:t>Overview</a:t>
            </a:r>
          </a:p>
          <a:p>
            <a:r>
              <a:rPr lang="en-US" dirty="0" smtClean="0">
                <a:latin typeface="Franklin Gothic Medium" panose="020B0603020102020204" pitchFamily="34" charset="0"/>
              </a:rPr>
              <a:t>Grades</a:t>
            </a:r>
          </a:p>
          <a:p>
            <a:r>
              <a:rPr lang="en-US" dirty="0" smtClean="0">
                <a:latin typeface="Franklin Gothic Medium" panose="020B0603020102020204" pitchFamily="34" charset="0"/>
              </a:rPr>
              <a:t>Skills</a:t>
            </a:r>
          </a:p>
          <a:p>
            <a:r>
              <a:rPr lang="en-US" dirty="0" smtClean="0">
                <a:latin typeface="Franklin Gothic Medium" panose="020B0603020102020204" pitchFamily="34" charset="0"/>
              </a:rPr>
              <a:t>Technology </a:t>
            </a:r>
          </a:p>
          <a:p>
            <a:pPr marL="0" indent="0">
              <a:buNone/>
            </a:pPr>
            <a:r>
              <a:rPr lang="en-US" dirty="0">
                <a:latin typeface="Franklin Gothic Medium" panose="020B0603020102020204" pitchFamily="34" charset="0"/>
              </a:rPr>
              <a:t> </a:t>
            </a:r>
            <a:r>
              <a:rPr lang="en-US" dirty="0" smtClean="0">
                <a:latin typeface="Franklin Gothic Medium" panose="020B0603020102020204" pitchFamily="34" charset="0"/>
              </a:rPr>
              <a:t>   Connections</a:t>
            </a:r>
          </a:p>
          <a:p>
            <a:r>
              <a:rPr lang="en-US" dirty="0" smtClean="0">
                <a:latin typeface="Franklin Gothic Medium" panose="020B0603020102020204" pitchFamily="34" charset="0"/>
              </a:rPr>
              <a:t>Materials</a:t>
            </a:r>
          </a:p>
          <a:p>
            <a:endParaRPr lang="en-US" dirty="0">
              <a:latin typeface="Franklin Gothic Medium" panose="020B0603020102020204" pitchFamily="34" charset="0"/>
            </a:endParaRPr>
          </a:p>
        </p:txBody>
      </p:sp>
      <p:sp>
        <p:nvSpPr>
          <p:cNvPr id="9" name="Content Placeholder 8"/>
          <p:cNvSpPr>
            <a:spLocks noGrp="1"/>
          </p:cNvSpPr>
          <p:nvPr>
            <p:ph sz="half" idx="2"/>
          </p:nvPr>
        </p:nvSpPr>
        <p:spPr>
          <a:xfrm>
            <a:off x="3736848" y="2560320"/>
            <a:ext cx="4718304" cy="3310128"/>
          </a:xfrm>
        </p:spPr>
        <p:txBody>
          <a:bodyPr>
            <a:normAutofit lnSpcReduction="10000"/>
          </a:bodyPr>
          <a:lstStyle/>
          <a:p>
            <a:r>
              <a:rPr lang="en-US" dirty="0" smtClean="0">
                <a:latin typeface="Franklin Gothic Medium" panose="020B0603020102020204" pitchFamily="34" charset="0"/>
              </a:rPr>
              <a:t>Getting Ready</a:t>
            </a:r>
          </a:p>
          <a:p>
            <a:r>
              <a:rPr lang="en-US" dirty="0" smtClean="0">
                <a:latin typeface="Franklin Gothic Medium" panose="020B0603020102020204" pitchFamily="34" charset="0"/>
              </a:rPr>
              <a:t>Related PLT Activities</a:t>
            </a:r>
          </a:p>
          <a:p>
            <a:r>
              <a:rPr lang="en-US" dirty="0" smtClean="0">
                <a:latin typeface="Franklin Gothic Medium" panose="020B0603020102020204" pitchFamily="34" charset="0"/>
              </a:rPr>
              <a:t>Assessment Opportunities</a:t>
            </a:r>
          </a:p>
          <a:p>
            <a:r>
              <a:rPr lang="en-US" dirty="0" smtClean="0">
                <a:latin typeface="Franklin Gothic Medium" panose="020B0603020102020204" pitchFamily="34" charset="0"/>
              </a:rPr>
              <a:t>Background Information</a:t>
            </a:r>
          </a:p>
          <a:p>
            <a:r>
              <a:rPr lang="en-US" dirty="0" smtClean="0">
                <a:latin typeface="Franklin Gothic Medium" panose="020B0603020102020204" pitchFamily="34" charset="0"/>
              </a:rPr>
              <a:t>Doing the Activity</a:t>
            </a:r>
          </a:p>
          <a:p>
            <a:r>
              <a:rPr lang="en-US" dirty="0" smtClean="0">
                <a:latin typeface="Franklin Gothic Medium" panose="020B0603020102020204" pitchFamily="34" charset="0"/>
              </a:rPr>
              <a:t>Resources</a:t>
            </a:r>
          </a:p>
          <a:p>
            <a:r>
              <a:rPr lang="en-US" dirty="0" smtClean="0">
                <a:latin typeface="Franklin Gothic Medium" panose="020B0603020102020204" pitchFamily="34" charset="0"/>
              </a:rPr>
              <a:t>Student Pages</a:t>
            </a:r>
          </a:p>
        </p:txBody>
      </p:sp>
      <p:pic>
        <p:nvPicPr>
          <p:cNvPr id="3" name="Picture 2"/>
          <p:cNvPicPr>
            <a:picLocks noChangeAspect="1"/>
          </p:cNvPicPr>
          <p:nvPr/>
        </p:nvPicPr>
        <p:blipFill>
          <a:blip r:embed="rId2"/>
          <a:stretch>
            <a:fillRect/>
          </a:stretch>
        </p:blipFill>
        <p:spPr>
          <a:xfrm>
            <a:off x="8104632" y="2560320"/>
            <a:ext cx="2549032" cy="3445991"/>
          </a:xfrm>
          <a:prstGeom prst="rect">
            <a:avLst/>
          </a:prstGeom>
        </p:spPr>
      </p:pic>
    </p:spTree>
    <p:extLst>
      <p:ext uri="{BB962C8B-B14F-4D97-AF65-F5344CB8AC3E}">
        <p14:creationId xmlns:p14="http://schemas.microsoft.com/office/powerpoint/2010/main" val="4169570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Franklin Gothic Medium" panose="020B0603020102020204" pitchFamily="34" charset="0"/>
              </a:rPr>
              <a:t>Activity 1: Tree Benefits and Identification</a:t>
            </a:r>
            <a:endParaRPr lang="en-US" dirty="0">
              <a:latin typeface="Franklin Gothic Medium" panose="020B0603020102020204" pitchFamily="34" charset="0"/>
            </a:endParaRPr>
          </a:p>
        </p:txBody>
      </p:sp>
      <p:sp>
        <p:nvSpPr>
          <p:cNvPr id="3" name="Text Placeholder 2"/>
          <p:cNvSpPr>
            <a:spLocks noGrp="1"/>
          </p:cNvSpPr>
          <p:nvPr>
            <p:ph type="body" idx="1"/>
          </p:nvPr>
        </p:nvSpPr>
        <p:spPr>
          <a:xfrm>
            <a:off x="1295400" y="2488085"/>
            <a:ext cx="4718304" cy="415536"/>
          </a:xfrm>
        </p:spPr>
        <p:txBody>
          <a:bodyPr/>
          <a:lstStyle/>
          <a:p>
            <a:r>
              <a:rPr lang="en-US" dirty="0" smtClean="0">
                <a:latin typeface="Franklin Gothic Medium" panose="020B0603020102020204" pitchFamily="34" charset="0"/>
              </a:rPr>
              <a:t>Overview</a:t>
            </a:r>
            <a:endParaRPr lang="en-US" dirty="0">
              <a:latin typeface="Franklin Gothic Medium" panose="020B0603020102020204" pitchFamily="34" charset="0"/>
            </a:endParaRPr>
          </a:p>
        </p:txBody>
      </p:sp>
      <p:sp>
        <p:nvSpPr>
          <p:cNvPr id="4" name="Content Placeholder 3"/>
          <p:cNvSpPr>
            <a:spLocks noGrp="1"/>
          </p:cNvSpPr>
          <p:nvPr>
            <p:ph sz="half" idx="2"/>
          </p:nvPr>
        </p:nvSpPr>
        <p:spPr>
          <a:xfrm>
            <a:off x="1295400" y="2827421"/>
            <a:ext cx="4718304" cy="3328736"/>
          </a:xfrm>
        </p:spPr>
        <p:txBody>
          <a:bodyPr>
            <a:noAutofit/>
          </a:bodyPr>
          <a:lstStyle/>
          <a:p>
            <a:r>
              <a:rPr lang="en-US" sz="1800" dirty="0" smtClean="0">
                <a:latin typeface="Franklin Gothic Medium" panose="020B0603020102020204" pitchFamily="34" charset="0"/>
              </a:rPr>
              <a:t>Students will discover the many products we obtain from trees, how we all depend on trees in our daily lives, and the value of trees to communities and our environment.  </a:t>
            </a:r>
          </a:p>
          <a:p>
            <a:r>
              <a:rPr lang="en-US" sz="1800" dirty="0">
                <a:latin typeface="Franklin Gothic Medium" panose="020B0603020102020204" pitchFamily="34" charset="0"/>
              </a:rPr>
              <a:t>L</a:t>
            </a:r>
            <a:r>
              <a:rPr lang="en-US" sz="1800" dirty="0" smtClean="0">
                <a:latin typeface="Franklin Gothic Medium" panose="020B0603020102020204" pitchFamily="34" charset="0"/>
              </a:rPr>
              <a:t>earn the features of trees that are used in identification, and practice identifying trees using tree identification guides and free mobile apps.</a:t>
            </a:r>
          </a:p>
          <a:p>
            <a:r>
              <a:rPr lang="en-US" sz="1800" dirty="0" smtClean="0">
                <a:latin typeface="Franklin Gothic Medium" panose="020B0603020102020204" pitchFamily="34" charset="0"/>
              </a:rPr>
              <a:t>Introduced to the </a:t>
            </a:r>
            <a:r>
              <a:rPr lang="en-US" sz="1800" dirty="0" err="1" smtClean="0">
                <a:latin typeface="Franklin Gothic Medium" panose="020B0603020102020204" pitchFamily="34" charset="0"/>
              </a:rPr>
              <a:t>i</a:t>
            </a:r>
            <a:r>
              <a:rPr lang="en-US" sz="1800" dirty="0" smtClean="0">
                <a:latin typeface="Franklin Gothic Medium" panose="020B0603020102020204" pitchFamily="34" charset="0"/>
              </a:rPr>
              <a:t>-Tree software and learn how it can be used to quantify the benefits of trees</a:t>
            </a:r>
            <a:endParaRPr lang="en-US" sz="1800" dirty="0">
              <a:latin typeface="Franklin Gothic Medium" panose="020B0603020102020204" pitchFamily="34" charset="0"/>
            </a:endParaRPr>
          </a:p>
        </p:txBody>
      </p:sp>
      <p:sp>
        <p:nvSpPr>
          <p:cNvPr id="5" name="Text Placeholder 4"/>
          <p:cNvSpPr>
            <a:spLocks noGrp="1"/>
          </p:cNvSpPr>
          <p:nvPr>
            <p:ph type="body" sz="quarter" idx="3"/>
          </p:nvPr>
        </p:nvSpPr>
        <p:spPr>
          <a:xfrm>
            <a:off x="6180670" y="2488085"/>
            <a:ext cx="4718304" cy="415536"/>
          </a:xfrm>
        </p:spPr>
        <p:txBody>
          <a:bodyPr/>
          <a:lstStyle/>
          <a:p>
            <a:r>
              <a:rPr lang="en-US" dirty="0" smtClean="0">
                <a:latin typeface="Franklin Gothic Medium" panose="020B0603020102020204" pitchFamily="34" charset="0"/>
              </a:rPr>
              <a:t>Objectives</a:t>
            </a:r>
            <a:endParaRPr lang="en-US" dirty="0">
              <a:latin typeface="Franklin Gothic Medium" panose="020B0603020102020204" pitchFamily="34" charset="0"/>
            </a:endParaRPr>
          </a:p>
        </p:txBody>
      </p:sp>
      <p:sp>
        <p:nvSpPr>
          <p:cNvPr id="6" name="Content Placeholder 5"/>
          <p:cNvSpPr>
            <a:spLocks noGrp="1"/>
          </p:cNvSpPr>
          <p:nvPr>
            <p:ph sz="quarter" idx="4"/>
          </p:nvPr>
        </p:nvSpPr>
        <p:spPr>
          <a:xfrm>
            <a:off x="6180670" y="2903621"/>
            <a:ext cx="4718304" cy="3176337"/>
          </a:xfrm>
        </p:spPr>
        <p:txBody>
          <a:bodyPr/>
          <a:lstStyle/>
          <a:p>
            <a:r>
              <a:rPr lang="en-US" dirty="0" smtClean="0">
                <a:latin typeface="Franklin Gothic Medium" panose="020B0603020102020204" pitchFamily="34" charset="0"/>
              </a:rPr>
              <a:t>Students will discover their dependence on trees</a:t>
            </a:r>
          </a:p>
          <a:p>
            <a:r>
              <a:rPr lang="en-US" dirty="0" smtClean="0">
                <a:latin typeface="Franklin Gothic Medium" panose="020B0603020102020204" pitchFamily="34" charset="0"/>
              </a:rPr>
              <a:t>Students will learn how to identify trees</a:t>
            </a:r>
          </a:p>
          <a:p>
            <a:r>
              <a:rPr lang="en-US" dirty="0" smtClean="0">
                <a:latin typeface="Franklin Gothic Medium" panose="020B0603020102020204" pitchFamily="34" charset="0"/>
              </a:rPr>
              <a:t>Students will learn methods for quantifying the benefits that trees provide</a:t>
            </a:r>
            <a:endParaRPr lang="en-US" dirty="0">
              <a:latin typeface="Franklin Gothic Medium" panose="020B0603020102020204" pitchFamily="34" charset="0"/>
            </a:endParaRPr>
          </a:p>
        </p:txBody>
      </p:sp>
    </p:spTree>
    <p:extLst>
      <p:ext uri="{BB962C8B-B14F-4D97-AF65-F5344CB8AC3E}">
        <p14:creationId xmlns:p14="http://schemas.microsoft.com/office/powerpoint/2010/main" val="2427460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Tree Products = &gt;5,000!</a:t>
            </a:r>
            <a:endParaRPr lang="en-US" dirty="0">
              <a:latin typeface="Franklin Gothic Medium" panose="020B0603020102020204" pitchFamily="34" charset="0"/>
            </a:endParaRPr>
          </a:p>
        </p:txBody>
      </p:sp>
      <p:sp>
        <p:nvSpPr>
          <p:cNvPr id="3" name="Text Placeholder 2"/>
          <p:cNvSpPr>
            <a:spLocks noGrp="1"/>
          </p:cNvSpPr>
          <p:nvPr>
            <p:ph type="body" idx="1"/>
          </p:nvPr>
        </p:nvSpPr>
        <p:spPr>
          <a:xfrm>
            <a:off x="1377696" y="2503799"/>
            <a:ext cx="4718304" cy="576262"/>
          </a:xfrm>
        </p:spPr>
        <p:txBody>
          <a:bodyPr/>
          <a:lstStyle/>
          <a:p>
            <a:r>
              <a:rPr lang="en-US" dirty="0" smtClean="0">
                <a:latin typeface="Franklin Gothic Medium" panose="020B0603020102020204" pitchFamily="34" charset="0"/>
              </a:rPr>
              <a:t>Products</a:t>
            </a:r>
            <a:endParaRPr lang="en-US" dirty="0">
              <a:latin typeface="Franklin Gothic Medium" panose="020B0603020102020204" pitchFamily="34" charset="0"/>
            </a:endParaRPr>
          </a:p>
        </p:txBody>
      </p:sp>
      <p:sp>
        <p:nvSpPr>
          <p:cNvPr id="4" name="Content Placeholder 3"/>
          <p:cNvSpPr>
            <a:spLocks noGrp="1"/>
          </p:cNvSpPr>
          <p:nvPr>
            <p:ph sz="half" idx="2"/>
          </p:nvPr>
        </p:nvSpPr>
        <p:spPr/>
        <p:txBody>
          <a:bodyPr>
            <a:normAutofit fontScale="77500" lnSpcReduction="20000"/>
          </a:bodyPr>
          <a:lstStyle/>
          <a:p>
            <a:r>
              <a:rPr lang="en-US" dirty="0" smtClean="0">
                <a:latin typeface="Franklin Gothic Medium" panose="020B0603020102020204" pitchFamily="34" charset="0"/>
              </a:rPr>
              <a:t>Wood products</a:t>
            </a:r>
          </a:p>
          <a:p>
            <a:r>
              <a:rPr lang="en-US" dirty="0">
                <a:latin typeface="Franklin Gothic Medium" panose="020B0603020102020204" pitchFamily="34" charset="0"/>
              </a:rPr>
              <a:t>Cellulose products</a:t>
            </a:r>
          </a:p>
          <a:p>
            <a:r>
              <a:rPr lang="en-US" dirty="0" smtClean="0">
                <a:latin typeface="Franklin Gothic Medium" panose="020B0603020102020204" pitchFamily="34" charset="0"/>
              </a:rPr>
              <a:t>Sap products</a:t>
            </a:r>
          </a:p>
          <a:p>
            <a:r>
              <a:rPr lang="en-US" dirty="0" smtClean="0">
                <a:latin typeface="Franklin Gothic Medium" panose="020B0603020102020204" pitchFamily="34" charset="0"/>
              </a:rPr>
              <a:t>Paper/pulp products</a:t>
            </a:r>
          </a:p>
          <a:p>
            <a:r>
              <a:rPr lang="en-US" dirty="0" smtClean="0">
                <a:latin typeface="Franklin Gothic Medium" panose="020B0603020102020204" pitchFamily="34" charset="0"/>
              </a:rPr>
              <a:t>Foods</a:t>
            </a:r>
          </a:p>
          <a:p>
            <a:r>
              <a:rPr lang="en-US" dirty="0" smtClean="0">
                <a:latin typeface="Franklin Gothic Medium" panose="020B0603020102020204" pitchFamily="34" charset="0"/>
              </a:rPr>
              <a:t>Bark products </a:t>
            </a:r>
          </a:p>
          <a:p>
            <a:r>
              <a:rPr lang="en-US" dirty="0" smtClean="0">
                <a:latin typeface="Franklin Gothic Medium" panose="020B0603020102020204" pitchFamily="34" charset="0"/>
              </a:rPr>
              <a:t>Wood-derived chemicals</a:t>
            </a:r>
          </a:p>
          <a:p>
            <a:endParaRPr lang="en-US" dirty="0" smtClean="0">
              <a:latin typeface="Franklin Gothic Medium" panose="020B0603020102020204" pitchFamily="34" charset="0"/>
            </a:endParaRPr>
          </a:p>
          <a:p>
            <a:endParaRPr lang="en-US" dirty="0" smtClean="0">
              <a:latin typeface="Franklin Gothic Medium" panose="020B0603020102020204" pitchFamily="34" charset="0"/>
            </a:endParaRPr>
          </a:p>
          <a:p>
            <a:endParaRPr lang="en-US" dirty="0">
              <a:latin typeface="Franklin Gothic Medium" panose="020B0603020102020204" pitchFamily="34" charset="0"/>
            </a:endParaRPr>
          </a:p>
        </p:txBody>
      </p:sp>
      <p:sp>
        <p:nvSpPr>
          <p:cNvPr id="5" name="Text Placeholder 4"/>
          <p:cNvSpPr>
            <a:spLocks noGrp="1"/>
          </p:cNvSpPr>
          <p:nvPr>
            <p:ph type="body" sz="quarter" idx="3"/>
          </p:nvPr>
        </p:nvSpPr>
        <p:spPr>
          <a:xfrm>
            <a:off x="6013704" y="2453087"/>
            <a:ext cx="4718304" cy="576262"/>
          </a:xfrm>
        </p:spPr>
        <p:txBody>
          <a:bodyPr/>
          <a:lstStyle/>
          <a:p>
            <a:r>
              <a:rPr lang="en-US" dirty="0" smtClean="0">
                <a:latin typeface="Franklin Gothic Medium" panose="020B0603020102020204" pitchFamily="34" charset="0"/>
              </a:rPr>
              <a:t>Examples?</a:t>
            </a:r>
            <a:endParaRPr lang="en-US" dirty="0">
              <a:latin typeface="Franklin Gothic Medium" panose="020B0603020102020204" pitchFamily="34" charset="0"/>
            </a:endParaRPr>
          </a:p>
        </p:txBody>
      </p:sp>
      <p:pic>
        <p:nvPicPr>
          <p:cNvPr id="7" name="Content Placeholder 6"/>
          <p:cNvPicPr>
            <a:picLocks noGrp="1" noChangeAspect="1"/>
          </p:cNvPicPr>
          <p:nvPr>
            <p:ph sz="quarter" idx="4"/>
          </p:nvPr>
        </p:nvPicPr>
        <p:blipFill rotWithShape="1">
          <a:blip r:embed="rId2" cstate="print">
            <a:extLst>
              <a:ext uri="{28A0092B-C50C-407E-A947-70E740481C1C}">
                <a14:useLocalDpi xmlns:a14="http://schemas.microsoft.com/office/drawing/2010/main" val="0"/>
              </a:ext>
            </a:extLst>
          </a:blip>
          <a:srcRect l="4697" t="6517" r="1370" b="12076"/>
          <a:stretch/>
        </p:blipFill>
        <p:spPr>
          <a:xfrm>
            <a:off x="5766318" y="3080061"/>
            <a:ext cx="4301240" cy="2795806"/>
          </a:xfrm>
        </p:spPr>
      </p:pic>
    </p:spTree>
    <p:extLst>
      <p:ext uri="{BB962C8B-B14F-4D97-AF65-F5344CB8AC3E}">
        <p14:creationId xmlns:p14="http://schemas.microsoft.com/office/powerpoint/2010/main" val="3767220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9" y="690465"/>
            <a:ext cx="8158688" cy="778736"/>
          </a:xfrm>
        </p:spPr>
        <p:txBody>
          <a:bodyPr/>
          <a:lstStyle/>
          <a:p>
            <a:r>
              <a:rPr lang="en-US" dirty="0" smtClean="0">
                <a:latin typeface="Franklin Gothic Medium" panose="020B0603020102020204" pitchFamily="34" charset="0"/>
              </a:rPr>
              <a:t>What other benefits from trees?</a:t>
            </a:r>
            <a:endParaRPr lang="en-US" dirty="0">
              <a:latin typeface="Franklin Gothic Medium" panose="020B0603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077" y="1609160"/>
            <a:ext cx="5888672" cy="4227765"/>
          </a:xfrm>
          <a:prstGeom prst="rect">
            <a:avLst/>
          </a:prstGeom>
        </p:spPr>
      </p:pic>
    </p:spTree>
    <p:extLst>
      <p:ext uri="{BB962C8B-B14F-4D97-AF65-F5344CB8AC3E}">
        <p14:creationId xmlns:p14="http://schemas.microsoft.com/office/powerpoint/2010/main" val="2433467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Franklin Gothic Medium" panose="020B0603020102020204" pitchFamily="34" charset="0"/>
              </a:rPr>
              <a:t>Ecosystem Services</a:t>
            </a:r>
            <a:endParaRPr lang="en-US" dirty="0">
              <a:latin typeface="Franklin Gothic Medium" panose="020B0603020102020204" pitchFamily="34" charset="0"/>
            </a:endParaRPr>
          </a:p>
        </p:txBody>
      </p:sp>
      <p:sp>
        <p:nvSpPr>
          <p:cNvPr id="3" name="Text Placeholder 2"/>
          <p:cNvSpPr>
            <a:spLocks noGrp="1"/>
          </p:cNvSpPr>
          <p:nvPr>
            <p:ph type="body" idx="1"/>
          </p:nvPr>
        </p:nvSpPr>
        <p:spPr>
          <a:xfrm>
            <a:off x="1295400" y="2658533"/>
            <a:ext cx="4718304" cy="381446"/>
          </a:xfrm>
        </p:spPr>
        <p:txBody>
          <a:bodyPr/>
          <a:lstStyle/>
          <a:p>
            <a:r>
              <a:rPr lang="en-US" dirty="0" smtClean="0">
                <a:latin typeface="Franklin Gothic Medium" panose="020B0603020102020204" pitchFamily="34" charset="0"/>
              </a:rPr>
              <a:t>Definition</a:t>
            </a:r>
            <a:endParaRPr lang="en-US" dirty="0">
              <a:latin typeface="Franklin Gothic Medium" panose="020B0603020102020204" pitchFamily="34" charset="0"/>
            </a:endParaRPr>
          </a:p>
        </p:txBody>
      </p:sp>
      <p:sp>
        <p:nvSpPr>
          <p:cNvPr id="4" name="Content Placeholder 3"/>
          <p:cNvSpPr>
            <a:spLocks noGrp="1"/>
          </p:cNvSpPr>
          <p:nvPr>
            <p:ph sz="half" idx="2"/>
          </p:nvPr>
        </p:nvSpPr>
        <p:spPr/>
        <p:txBody>
          <a:bodyPr/>
          <a:lstStyle/>
          <a:p>
            <a:r>
              <a:rPr lang="en-US" dirty="0" smtClean="0">
                <a:latin typeface="Franklin Gothic Medium" panose="020B0603020102020204" pitchFamily="34" charset="0"/>
              </a:rPr>
              <a:t>Services that humans derive from environmental functions such as photosynthesis, biodiversity, oxygen production, watershed protection, carbon sequestration</a:t>
            </a:r>
            <a:endParaRPr lang="en-US" dirty="0">
              <a:latin typeface="Franklin Gothic Medium" panose="020B0603020102020204" pitchFamily="34" charset="0"/>
            </a:endParaRPr>
          </a:p>
        </p:txBody>
      </p:sp>
      <p:sp>
        <p:nvSpPr>
          <p:cNvPr id="5" name="Text Placeholder 4"/>
          <p:cNvSpPr>
            <a:spLocks noGrp="1"/>
          </p:cNvSpPr>
          <p:nvPr>
            <p:ph type="body" sz="quarter" idx="3"/>
          </p:nvPr>
        </p:nvSpPr>
        <p:spPr>
          <a:xfrm>
            <a:off x="6180670" y="2658533"/>
            <a:ext cx="4718304" cy="381446"/>
          </a:xfrm>
        </p:spPr>
        <p:txBody>
          <a:bodyPr/>
          <a:lstStyle/>
          <a:p>
            <a:r>
              <a:rPr lang="en-US" dirty="0" smtClean="0">
                <a:latin typeface="Franklin Gothic Medium" panose="020B0603020102020204" pitchFamily="34" charset="0"/>
              </a:rPr>
              <a:t>Examples</a:t>
            </a:r>
            <a:endParaRPr lang="en-US" dirty="0">
              <a:latin typeface="Franklin Gothic Medium" panose="020B0603020102020204" pitchFamily="34" charset="0"/>
            </a:endParaRPr>
          </a:p>
        </p:txBody>
      </p:sp>
      <p:sp>
        <p:nvSpPr>
          <p:cNvPr id="6" name="Content Placeholder 5"/>
          <p:cNvSpPr>
            <a:spLocks noGrp="1"/>
          </p:cNvSpPr>
          <p:nvPr>
            <p:ph sz="quarter" idx="4"/>
          </p:nvPr>
        </p:nvSpPr>
        <p:spPr>
          <a:xfrm>
            <a:off x="6180670" y="3044435"/>
            <a:ext cx="4718304" cy="3123754"/>
          </a:xfrm>
        </p:spPr>
        <p:txBody>
          <a:bodyPr>
            <a:normAutofit fontScale="92500"/>
          </a:bodyPr>
          <a:lstStyle/>
          <a:p>
            <a:r>
              <a:rPr lang="en-US" dirty="0" smtClean="0">
                <a:latin typeface="Franklin Gothic Medium" panose="020B0603020102020204" pitchFamily="34" charset="0"/>
              </a:rPr>
              <a:t>Clean water</a:t>
            </a:r>
          </a:p>
          <a:p>
            <a:r>
              <a:rPr lang="en-US" dirty="0" smtClean="0">
                <a:latin typeface="Franklin Gothic Medium" panose="020B0603020102020204" pitchFamily="34" charset="0"/>
              </a:rPr>
              <a:t>Oxygen</a:t>
            </a:r>
          </a:p>
          <a:p>
            <a:r>
              <a:rPr lang="en-US" dirty="0" smtClean="0">
                <a:latin typeface="Franklin Gothic Medium" panose="020B0603020102020204" pitchFamily="34" charset="0"/>
              </a:rPr>
              <a:t>Nutrient cycling</a:t>
            </a:r>
          </a:p>
          <a:p>
            <a:r>
              <a:rPr lang="en-US" dirty="0" smtClean="0">
                <a:latin typeface="Franklin Gothic Medium" panose="020B0603020102020204" pitchFamily="34" charset="0"/>
              </a:rPr>
              <a:t>Carbon storage </a:t>
            </a:r>
            <a:r>
              <a:rPr lang="en-US" sz="1600" dirty="0" smtClean="0">
                <a:latin typeface="Franklin Gothic Medium" panose="020B0603020102020204" pitchFamily="34" charset="0"/>
              </a:rPr>
              <a:t>(even after a tree is made into lumber or other products)</a:t>
            </a:r>
          </a:p>
          <a:p>
            <a:r>
              <a:rPr lang="en-US" dirty="0" smtClean="0">
                <a:latin typeface="Franklin Gothic Medium" panose="020B0603020102020204" pitchFamily="34" charset="0"/>
              </a:rPr>
              <a:t>Temperature regulation and rainfall</a:t>
            </a:r>
          </a:p>
          <a:p>
            <a:r>
              <a:rPr lang="en-US" dirty="0" smtClean="0">
                <a:latin typeface="Franklin Gothic Medium" panose="020B0603020102020204" pitchFamily="34" charset="0"/>
              </a:rPr>
              <a:t>Wildlife habitat</a:t>
            </a:r>
            <a:endParaRPr lang="en-US" dirty="0">
              <a:latin typeface="Franklin Gothic Medium" panose="020B0603020102020204" pitchFamily="34" charset="0"/>
            </a:endParaRPr>
          </a:p>
        </p:txBody>
      </p:sp>
    </p:spTree>
    <p:extLst>
      <p:ext uri="{BB962C8B-B14F-4D97-AF65-F5344CB8AC3E}">
        <p14:creationId xmlns:p14="http://schemas.microsoft.com/office/powerpoint/2010/main" val="1721485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493</TotalTime>
  <Words>1146</Words>
  <Application>Microsoft Office PowerPoint</Application>
  <PresentationFormat>Widescreen</PresentationFormat>
  <Paragraphs>189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Eras Bold ITC</vt:lpstr>
      <vt:lpstr>Franklin Gothic Medium</vt:lpstr>
      <vt:lpstr>Garamond</vt:lpstr>
      <vt:lpstr>Organic</vt:lpstr>
      <vt:lpstr>TEACHING WITH i-Tree </vt:lpstr>
      <vt:lpstr>What is i-Tree?</vt:lpstr>
      <vt:lpstr>Application of STEM Skills Addresses concepts in biology, ecology, economics, language arts, and technology. In addition to developing content knowledge, students develop critical thinking skills and discover the importance of scientific investigation. </vt:lpstr>
      <vt:lpstr>Teaching With i-Tree Module</vt:lpstr>
      <vt:lpstr>Activity Features</vt:lpstr>
      <vt:lpstr>Activity 1: Tree Benefits and Identification</vt:lpstr>
      <vt:lpstr>Tree Products = &gt;5,000!</vt:lpstr>
      <vt:lpstr>What other benefits from trees?</vt:lpstr>
      <vt:lpstr>Ecosystem Services</vt:lpstr>
      <vt:lpstr>Can we give a value to these services?</vt:lpstr>
      <vt:lpstr>Part B: Tree Identification</vt:lpstr>
      <vt:lpstr>Part C: Tree ID Outdoors</vt:lpstr>
      <vt:lpstr>Activity 2: Tree Value</vt:lpstr>
      <vt:lpstr>Calculate Value Using App</vt:lpstr>
      <vt:lpstr>Create a graph of results</vt:lpstr>
      <vt:lpstr>Tree Value: Discussion Questions</vt:lpstr>
      <vt:lpstr>Doing the Activity</vt:lpstr>
      <vt:lpstr>PowerPoint Presentation</vt:lpstr>
      <vt:lpstr>Ecosystem Services Guide</vt:lpstr>
      <vt:lpstr>PowerPoint Presentation</vt:lpstr>
      <vt:lpstr>PowerPoint Presentation</vt:lpstr>
      <vt:lpstr>PowerPoint Presentation</vt:lpstr>
      <vt:lpstr>PowerPoint Presentation</vt:lpstr>
      <vt:lpstr>PowerPoint Presentation</vt:lpstr>
      <vt:lpstr>Activity 3: Land Manager Role Play</vt:lpstr>
      <vt:lpstr>Careers in Land Management</vt:lpstr>
      <vt:lpstr>Role-Play</vt:lpstr>
      <vt:lpstr>Use i-Tree Tools</vt:lpstr>
      <vt:lpstr>Goal of the Plan</vt:lpstr>
      <vt:lpstr>The Plan</vt:lpstr>
      <vt:lpstr>Additional Considerations</vt:lpstr>
      <vt:lpstr>PowerPoint Presentation</vt:lpstr>
      <vt:lpstr>Questions?</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WITH</dc:title>
  <dc:creator>drogler</dc:creator>
  <cp:lastModifiedBy>Matthew Schnabel</cp:lastModifiedBy>
  <cp:revision>58</cp:revision>
  <dcterms:created xsi:type="dcterms:W3CDTF">2019-02-15T15:12:19Z</dcterms:created>
  <dcterms:modified xsi:type="dcterms:W3CDTF">2019-07-30T19:58:56Z</dcterms:modified>
</cp:coreProperties>
</file>